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4"/>
  </p:notesMasterIdLst>
  <p:sldIdLst>
    <p:sldId id="277" r:id="rId2"/>
    <p:sldId id="542" r:id="rId3"/>
    <p:sldId id="533" r:id="rId4"/>
    <p:sldId id="535" r:id="rId5"/>
    <p:sldId id="555" r:id="rId6"/>
    <p:sldId id="543" r:id="rId7"/>
    <p:sldId id="544" r:id="rId8"/>
    <p:sldId id="545" r:id="rId9"/>
    <p:sldId id="546" r:id="rId10"/>
    <p:sldId id="538" r:id="rId11"/>
    <p:sldId id="553" r:id="rId12"/>
    <p:sldId id="5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angi Chacha" initials="NC" lastIdx="1" clrIdx="0">
    <p:extLst>
      <p:ext uri="{19B8F6BF-5375-455C-9EA6-DF929625EA0E}">
        <p15:presenceInfo xmlns:p15="http://schemas.microsoft.com/office/powerpoint/2012/main" userId="c9811ba9cf5fce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9966"/>
    <a:srgbClr val="BCE4F0"/>
    <a:srgbClr val="3366FF"/>
    <a:srgbClr val="FDFCCB"/>
    <a:srgbClr val="FFFFCC"/>
    <a:srgbClr val="FF9966"/>
    <a:srgbClr val="33CC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74770" autoAdjust="0"/>
  </p:normalViewPr>
  <p:slideViewPr>
    <p:cSldViewPr>
      <p:cViewPr varScale="1">
        <p:scale>
          <a:sx n="85" d="100"/>
          <a:sy n="85" d="100"/>
        </p:scale>
        <p:origin x="2364"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84B06-1C91-49A4-9213-C4639A8AB4DF}"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x-none"/>
        </a:p>
      </dgm:t>
    </dgm:pt>
    <dgm:pt modelId="{6370A0CF-B395-4FD3-88FE-C1B39C2B2FC0}">
      <dgm:prSet phldrT="[Text]"/>
      <dgm:spPr>
        <a:xfrm>
          <a:off x="1497449" y="1376891"/>
          <a:ext cx="1544346" cy="1544346"/>
        </a:xfrm>
        <a:prstGeom prst="ellipse">
          <a:avLst/>
        </a:prstGeom>
        <a:solidFill>
          <a:srgbClr val="83992A">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Garamond" panose="02020404030301010803"/>
              <a:ea typeface="+mn-ea"/>
              <a:cs typeface="+mn-cs"/>
            </a:rPr>
            <a:t>Challenges</a:t>
          </a:r>
          <a:endParaRPr lang="x-none" dirty="0">
            <a:solidFill>
              <a:sysClr val="window" lastClr="FFFFFF"/>
            </a:solidFill>
            <a:latin typeface="Garamond" panose="02020404030301010803"/>
            <a:ea typeface="+mn-ea"/>
            <a:cs typeface="+mn-cs"/>
          </a:endParaRPr>
        </a:p>
      </dgm:t>
    </dgm:pt>
    <dgm:pt modelId="{D2F86690-DDB1-4AB7-9630-D1C465F55076}" type="parTrans" cxnId="{6960D362-DDF3-4DC8-BB91-23F0A12AFF73}">
      <dgm:prSet/>
      <dgm:spPr/>
      <dgm:t>
        <a:bodyPr/>
        <a:lstStyle/>
        <a:p>
          <a:endParaRPr lang="x-none"/>
        </a:p>
      </dgm:t>
    </dgm:pt>
    <dgm:pt modelId="{36A99D63-48EB-4408-958B-0C3FBCB04169}" type="sibTrans" cxnId="{6960D362-DDF3-4DC8-BB91-23F0A12AFF73}">
      <dgm:prSet/>
      <dgm:spPr/>
      <dgm:t>
        <a:bodyPr/>
        <a:lstStyle/>
        <a:p>
          <a:endParaRPr lang="x-none"/>
        </a:p>
      </dgm:t>
    </dgm:pt>
    <dgm:pt modelId="{A41AA1A1-D242-416A-A79A-3DBFB79DB436}">
      <dgm:prSet phldrT="[Text]" custT="1"/>
      <dgm:spPr>
        <a:xfrm>
          <a:off x="1598392" y="-56381"/>
          <a:ext cx="1342460" cy="1034092"/>
        </a:xfrm>
        <a:prstGeom prst="ellipse">
          <a:avLst/>
        </a:prstGeom>
        <a:solidFill>
          <a:srgbClr val="3C977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sz="2000" baseline="0" dirty="0">
              <a:solidFill>
                <a:sysClr val="window" lastClr="FFFFFF"/>
              </a:solidFill>
              <a:latin typeface="Garamond" panose="02020404030301010803"/>
              <a:ea typeface="+mn-ea"/>
              <a:cs typeface="+mn-cs"/>
            </a:rPr>
            <a:t>Water demand </a:t>
          </a:r>
          <a:endParaRPr lang="x-none" sz="2000" baseline="0" dirty="0">
            <a:solidFill>
              <a:sysClr val="window" lastClr="FFFFFF"/>
            </a:solidFill>
            <a:latin typeface="Garamond" panose="02020404030301010803"/>
            <a:ea typeface="+mn-ea"/>
            <a:cs typeface="+mn-cs"/>
          </a:endParaRPr>
        </a:p>
      </dgm:t>
    </dgm:pt>
    <dgm:pt modelId="{82F8E76F-F24E-4C61-93D5-40B1753AB907}" type="parTrans" cxnId="{AB313F87-C0CE-4F4F-89B5-E22B5C35A884}">
      <dgm:prSet/>
      <dgm:spPr/>
      <dgm:t>
        <a:bodyPr/>
        <a:lstStyle/>
        <a:p>
          <a:endParaRPr lang="x-none"/>
        </a:p>
      </dgm:t>
    </dgm:pt>
    <dgm:pt modelId="{0F728F43-B479-4F0C-9CE9-5995CD786224}" type="sibTrans" cxnId="{AB313F87-C0CE-4F4F-89B5-E22B5C35A884}">
      <dgm:prSet/>
      <dgm:spPr>
        <a:xfrm>
          <a:off x="440738" y="225834"/>
          <a:ext cx="3657768" cy="3846460"/>
        </a:xfrm>
        <a:prstGeom prst="blockArc">
          <a:avLst>
            <a:gd name="adj1" fmla="val 16200000"/>
            <a:gd name="adj2" fmla="val 19800000"/>
            <a:gd name="adj3" fmla="val 4506"/>
          </a:avLst>
        </a:prstGeom>
        <a:solidFill>
          <a:srgbClr val="3C9770">
            <a:hueOff val="0"/>
            <a:satOff val="0"/>
            <a:lumOff val="0"/>
            <a:alphaOff val="0"/>
          </a:srgbClr>
        </a:solidFill>
        <a:ln>
          <a:noFill/>
        </a:ln>
        <a:effectLst/>
      </dgm:spPr>
      <dgm:t>
        <a:bodyPr/>
        <a:lstStyle/>
        <a:p>
          <a:endParaRPr lang="x-none"/>
        </a:p>
      </dgm:t>
    </dgm:pt>
    <dgm:pt modelId="{415BD528-421D-4234-B164-31968BEA1335}">
      <dgm:prSet phldrT="[Text]" custT="1"/>
      <dgm:spPr>
        <a:xfrm>
          <a:off x="3275798" y="2269723"/>
          <a:ext cx="1261965" cy="1133743"/>
        </a:xfrm>
        <a:prstGeom prst="ellipse">
          <a:avLst/>
        </a:prstGeom>
        <a:solidFill>
          <a:srgbClr val="A23C33">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sz="2000" baseline="0" dirty="0">
              <a:solidFill>
                <a:sysClr val="window" lastClr="FFFFFF"/>
              </a:solidFill>
              <a:latin typeface="Garamond" panose="02020404030301010803"/>
              <a:ea typeface="+mn-ea"/>
              <a:cs typeface="+mn-cs"/>
            </a:rPr>
            <a:t>Emptying cost</a:t>
          </a:r>
          <a:endParaRPr lang="x-none" sz="2000" baseline="0" dirty="0">
            <a:solidFill>
              <a:sysClr val="window" lastClr="FFFFFF"/>
            </a:solidFill>
            <a:latin typeface="Garamond" panose="02020404030301010803"/>
            <a:ea typeface="+mn-ea"/>
            <a:cs typeface="+mn-cs"/>
          </a:endParaRPr>
        </a:p>
      </dgm:t>
    </dgm:pt>
    <dgm:pt modelId="{D39FBFF7-1BB8-4526-8CD1-98148AD8B0B4}" type="parTrans" cxnId="{2860C5AC-D2AC-418D-A800-A777B265D22B}">
      <dgm:prSet/>
      <dgm:spPr/>
      <dgm:t>
        <a:bodyPr/>
        <a:lstStyle/>
        <a:p>
          <a:endParaRPr lang="x-none"/>
        </a:p>
      </dgm:t>
    </dgm:pt>
    <dgm:pt modelId="{71D426A5-037C-4DF7-A2F1-F39F63AE3B3E}" type="sibTrans" cxnId="{2860C5AC-D2AC-418D-A800-A777B265D22B}">
      <dgm:prSet/>
      <dgm:spPr>
        <a:xfrm>
          <a:off x="636872" y="422903"/>
          <a:ext cx="3454635" cy="3454635"/>
        </a:xfrm>
        <a:prstGeom prst="blockArc">
          <a:avLst>
            <a:gd name="adj1" fmla="val 1439197"/>
            <a:gd name="adj2" fmla="val 5527241"/>
            <a:gd name="adj3" fmla="val 4506"/>
          </a:avLst>
        </a:prstGeom>
        <a:solidFill>
          <a:srgbClr val="A23C33">
            <a:hueOff val="0"/>
            <a:satOff val="0"/>
            <a:lumOff val="0"/>
            <a:alphaOff val="0"/>
          </a:srgbClr>
        </a:solidFill>
        <a:ln>
          <a:noFill/>
        </a:ln>
        <a:effectLst/>
      </dgm:spPr>
      <dgm:t>
        <a:bodyPr/>
        <a:lstStyle/>
        <a:p>
          <a:endParaRPr lang="x-none"/>
        </a:p>
      </dgm:t>
    </dgm:pt>
    <dgm:pt modelId="{AAFB2010-71F2-4B56-9ABE-26386E869D4F}">
      <dgm:prSet phldrT="[Text]" custT="1"/>
      <dgm:spPr>
        <a:xfrm>
          <a:off x="0" y="2174601"/>
          <a:ext cx="1597413" cy="1414857"/>
        </a:xfrm>
        <a:prstGeom prst="ellipse">
          <a:avLst/>
        </a:prstGeom>
        <a:solidFill>
          <a:srgbClr val="DEB34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sz="2000" baseline="0" dirty="0">
              <a:solidFill>
                <a:sysClr val="window" lastClr="FFFFFF"/>
              </a:solidFill>
              <a:latin typeface="Garamond" panose="02020404030301010803"/>
              <a:ea typeface="+mn-ea"/>
              <a:cs typeface="+mn-cs"/>
            </a:rPr>
            <a:t>Demand for space</a:t>
          </a:r>
          <a:endParaRPr lang="x-none" sz="2000" baseline="0" dirty="0">
            <a:solidFill>
              <a:sysClr val="window" lastClr="FFFFFF"/>
            </a:solidFill>
            <a:latin typeface="Garamond" panose="02020404030301010803"/>
            <a:ea typeface="+mn-ea"/>
            <a:cs typeface="+mn-cs"/>
          </a:endParaRPr>
        </a:p>
      </dgm:t>
    </dgm:pt>
    <dgm:pt modelId="{27E3B3F3-85CC-4891-BA0E-ADE6A03685D6}" type="parTrans" cxnId="{4F0A3BD1-AD99-49D4-945B-9D6CDC9D5C47}">
      <dgm:prSet/>
      <dgm:spPr/>
      <dgm:t>
        <a:bodyPr/>
        <a:lstStyle/>
        <a:p>
          <a:endParaRPr lang="x-none"/>
        </a:p>
      </dgm:t>
    </dgm:pt>
    <dgm:pt modelId="{C19FFA0E-B9DA-4B40-959F-694841452331}" type="sibTrans" cxnId="{4F0A3BD1-AD99-49D4-945B-9D6CDC9D5C47}">
      <dgm:prSet/>
      <dgm:spPr>
        <a:xfrm>
          <a:off x="494755" y="246569"/>
          <a:ext cx="3454635" cy="3454635"/>
        </a:xfrm>
        <a:prstGeom prst="blockArc">
          <a:avLst>
            <a:gd name="adj1" fmla="val 8847667"/>
            <a:gd name="adj2" fmla="val 12512565"/>
            <a:gd name="adj3" fmla="val 4506"/>
          </a:avLst>
        </a:prstGeom>
        <a:solidFill>
          <a:srgbClr val="DEB340">
            <a:hueOff val="0"/>
            <a:satOff val="0"/>
            <a:lumOff val="0"/>
            <a:alphaOff val="0"/>
          </a:srgbClr>
        </a:solidFill>
        <a:ln>
          <a:noFill/>
        </a:ln>
        <a:effectLst/>
      </dgm:spPr>
      <dgm:t>
        <a:bodyPr/>
        <a:lstStyle/>
        <a:p>
          <a:endParaRPr lang="x-none"/>
        </a:p>
      </dgm:t>
    </dgm:pt>
    <dgm:pt modelId="{0B4B453D-9302-4D99-B128-63DB14B759D4}">
      <dgm:prSet/>
      <dgm:spPr>
        <a:xfrm>
          <a:off x="1282251" y="3156878"/>
          <a:ext cx="2038921" cy="1361173"/>
        </a:xfrm>
        <a:prstGeom prst="ellipse">
          <a:avLst/>
        </a:prstGeom>
        <a:solidFill>
          <a:srgbClr val="D97828">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Garamond" panose="02020404030301010803"/>
              <a:ea typeface="+mn-ea"/>
              <a:cs typeface="+mn-cs"/>
            </a:rPr>
            <a:t>Inadequate designated disposal site for wastewater treatment</a:t>
          </a:r>
          <a:endParaRPr lang="x-none" dirty="0">
            <a:solidFill>
              <a:sysClr val="window" lastClr="FFFFFF"/>
            </a:solidFill>
            <a:latin typeface="Garamond" panose="02020404030301010803"/>
            <a:ea typeface="+mn-ea"/>
            <a:cs typeface="+mn-cs"/>
          </a:endParaRPr>
        </a:p>
      </dgm:t>
    </dgm:pt>
    <dgm:pt modelId="{C9F51377-0911-4EFD-AB80-37E441B1A86D}" type="parTrans" cxnId="{53D4B7D6-A3C7-4DF6-AE6B-9AF8D885B5DC}">
      <dgm:prSet/>
      <dgm:spPr/>
      <dgm:t>
        <a:bodyPr/>
        <a:lstStyle/>
        <a:p>
          <a:endParaRPr lang="x-none"/>
        </a:p>
      </dgm:t>
    </dgm:pt>
    <dgm:pt modelId="{3861299D-3002-4A88-9F08-A0244A71AA8D}" type="sibTrans" cxnId="{53D4B7D6-A3C7-4DF6-AE6B-9AF8D885B5DC}">
      <dgm:prSet/>
      <dgm:spPr>
        <a:xfrm>
          <a:off x="592440" y="421843"/>
          <a:ext cx="3454635" cy="3454635"/>
        </a:xfrm>
        <a:prstGeom prst="blockArc">
          <a:avLst>
            <a:gd name="adj1" fmla="val 5436745"/>
            <a:gd name="adj2" fmla="val 9256467"/>
            <a:gd name="adj3" fmla="val 4506"/>
          </a:avLst>
        </a:prstGeom>
        <a:solidFill>
          <a:srgbClr val="D97828">
            <a:hueOff val="0"/>
            <a:satOff val="0"/>
            <a:lumOff val="0"/>
            <a:alphaOff val="0"/>
          </a:srgbClr>
        </a:solidFill>
        <a:ln>
          <a:noFill/>
        </a:ln>
        <a:effectLst/>
      </dgm:spPr>
      <dgm:t>
        <a:bodyPr/>
        <a:lstStyle/>
        <a:p>
          <a:endParaRPr lang="x-none"/>
        </a:p>
      </dgm:t>
    </dgm:pt>
    <dgm:pt modelId="{E54FB376-9691-4E7E-A456-F99905A67FD5}">
      <dgm:prSet custT="1"/>
      <dgm:spPr>
        <a:xfrm>
          <a:off x="95853" y="533340"/>
          <a:ext cx="1286051" cy="1267608"/>
        </a:xfrm>
        <a:prstGeom prst="ellipse">
          <a:avLst/>
        </a:prstGeom>
        <a:solidFill>
          <a:srgbClr val="3C977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sz="1600" baseline="0" dirty="0">
              <a:solidFill>
                <a:sysClr val="window" lastClr="FFFFFF"/>
              </a:solidFill>
              <a:latin typeface="Garamond" panose="02020404030301010803"/>
              <a:ea typeface="+mn-ea"/>
              <a:cs typeface="+mn-cs"/>
            </a:rPr>
            <a:t>Adequate supply of</a:t>
          </a:r>
          <a:r>
            <a:rPr lang="en-US" sz="1800" baseline="0" dirty="0">
              <a:solidFill>
                <a:sysClr val="window" lastClr="FFFFFF"/>
              </a:solidFill>
              <a:latin typeface="Garamond" panose="02020404030301010803"/>
              <a:ea typeface="+mn-ea"/>
              <a:cs typeface="+mn-cs"/>
            </a:rPr>
            <a:t> water</a:t>
          </a:r>
          <a:endParaRPr lang="x-none" sz="1800" baseline="0" dirty="0">
            <a:solidFill>
              <a:sysClr val="window" lastClr="FFFFFF"/>
            </a:solidFill>
            <a:latin typeface="Garamond" panose="02020404030301010803"/>
            <a:ea typeface="+mn-ea"/>
            <a:cs typeface="+mn-cs"/>
          </a:endParaRPr>
        </a:p>
      </dgm:t>
    </dgm:pt>
    <dgm:pt modelId="{8B4AA516-E4C2-4A41-930B-C5B052456C85}" type="parTrans" cxnId="{2A6115EC-E768-49DB-A21A-4F46CDF9A121}">
      <dgm:prSet/>
      <dgm:spPr/>
      <dgm:t>
        <a:bodyPr/>
        <a:lstStyle/>
        <a:p>
          <a:endParaRPr lang="x-none"/>
        </a:p>
      </dgm:t>
    </dgm:pt>
    <dgm:pt modelId="{CDF8032D-A4E2-477E-8AFB-5790333DD0AE}" type="sibTrans" cxnId="{2A6115EC-E768-49DB-A21A-4F46CDF9A121}">
      <dgm:prSet/>
      <dgm:spPr>
        <a:xfrm>
          <a:off x="384648" y="299147"/>
          <a:ext cx="3465275" cy="3686061"/>
        </a:xfrm>
        <a:prstGeom prst="blockArc">
          <a:avLst>
            <a:gd name="adj1" fmla="val 12916450"/>
            <a:gd name="adj2" fmla="val 16510594"/>
            <a:gd name="adj3" fmla="val 4506"/>
          </a:avLst>
        </a:prstGeom>
        <a:solidFill>
          <a:srgbClr val="3C9770">
            <a:hueOff val="0"/>
            <a:satOff val="0"/>
            <a:lumOff val="0"/>
            <a:alphaOff val="0"/>
          </a:srgbClr>
        </a:solidFill>
        <a:ln>
          <a:noFill/>
        </a:ln>
        <a:effectLst/>
      </dgm:spPr>
      <dgm:t>
        <a:bodyPr/>
        <a:lstStyle/>
        <a:p>
          <a:endParaRPr lang="x-none"/>
        </a:p>
      </dgm:t>
    </dgm:pt>
    <dgm:pt modelId="{E49D1C36-6BF2-478F-91CD-94AFE6D16FEA}">
      <dgm:prSet custT="1"/>
      <dgm:spPr>
        <a:xfrm>
          <a:off x="2934594" y="764343"/>
          <a:ext cx="1594451" cy="1081042"/>
        </a:xfrm>
        <a:prstGeom prst="ellipse">
          <a:avLst/>
        </a:prstGeom>
        <a:solidFill>
          <a:srgbClr val="44709D">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buNone/>
          </a:pPr>
          <a:r>
            <a:rPr lang="en-US" sz="1800" dirty="0">
              <a:solidFill>
                <a:sysClr val="window" lastClr="FFFFFF"/>
              </a:solidFill>
              <a:latin typeface="Garamond" panose="02020404030301010803"/>
              <a:ea typeface="+mn-ea"/>
              <a:cs typeface="+mn-cs"/>
            </a:rPr>
            <a:t>Sludge management</a:t>
          </a:r>
          <a:endParaRPr lang="x-none" sz="1800" dirty="0">
            <a:solidFill>
              <a:sysClr val="window" lastClr="FFFFFF"/>
            </a:solidFill>
            <a:latin typeface="Garamond" panose="02020404030301010803"/>
            <a:ea typeface="+mn-ea"/>
            <a:cs typeface="+mn-cs"/>
          </a:endParaRPr>
        </a:p>
      </dgm:t>
    </dgm:pt>
    <dgm:pt modelId="{15977AF3-AD28-450A-807C-AD773CB40EBB}" type="parTrans" cxnId="{A57FCF61-C670-4897-8754-653022AAB0BB}">
      <dgm:prSet/>
      <dgm:spPr/>
      <dgm:t>
        <a:bodyPr/>
        <a:lstStyle/>
        <a:p>
          <a:endParaRPr lang="x-none"/>
        </a:p>
      </dgm:t>
    </dgm:pt>
    <dgm:pt modelId="{55935216-1D19-457C-8B3F-4A66285A3B26}" type="sibTrans" cxnId="{A57FCF61-C670-4897-8754-653022AAB0BB}">
      <dgm:prSet/>
      <dgm:spPr>
        <a:xfrm>
          <a:off x="599524" y="513887"/>
          <a:ext cx="3454635" cy="3454635"/>
        </a:xfrm>
        <a:prstGeom prst="blockArc">
          <a:avLst>
            <a:gd name="adj1" fmla="val 19579123"/>
            <a:gd name="adj2" fmla="val 1238916"/>
            <a:gd name="adj3" fmla="val 4506"/>
          </a:avLst>
        </a:prstGeom>
        <a:solidFill>
          <a:srgbClr val="44709D">
            <a:hueOff val="0"/>
            <a:satOff val="0"/>
            <a:lumOff val="0"/>
            <a:alphaOff val="0"/>
          </a:srgbClr>
        </a:solidFill>
        <a:ln>
          <a:noFill/>
        </a:ln>
        <a:effectLst/>
      </dgm:spPr>
      <dgm:t>
        <a:bodyPr/>
        <a:lstStyle/>
        <a:p>
          <a:endParaRPr lang="x-none"/>
        </a:p>
      </dgm:t>
    </dgm:pt>
    <dgm:pt modelId="{F37C6E33-A1B2-4D43-8653-D5A56D7FAD2D}" type="pres">
      <dgm:prSet presAssocID="{81784B06-1C91-49A4-9213-C4639A8AB4DF}" presName="Name0" presStyleCnt="0">
        <dgm:presLayoutVars>
          <dgm:chMax val="1"/>
          <dgm:dir/>
          <dgm:animLvl val="ctr"/>
          <dgm:resizeHandles val="exact"/>
        </dgm:presLayoutVars>
      </dgm:prSet>
      <dgm:spPr/>
    </dgm:pt>
    <dgm:pt modelId="{6521FA49-92A4-4914-ACB6-312C956613CD}" type="pres">
      <dgm:prSet presAssocID="{6370A0CF-B395-4FD3-88FE-C1B39C2B2FC0}" presName="centerShape" presStyleLbl="node0" presStyleIdx="0" presStyleCnt="1"/>
      <dgm:spPr/>
    </dgm:pt>
    <dgm:pt modelId="{21A60B81-590A-46AB-9C42-C7D697AB68F5}" type="pres">
      <dgm:prSet presAssocID="{A41AA1A1-D242-416A-A79A-3DBFB79DB436}" presName="node" presStyleLbl="node1" presStyleIdx="0" presStyleCnt="6" custScaleX="124182" custScaleY="95657">
        <dgm:presLayoutVars>
          <dgm:bulletEnabled val="1"/>
        </dgm:presLayoutVars>
      </dgm:prSet>
      <dgm:spPr/>
    </dgm:pt>
    <dgm:pt modelId="{CE16B2B2-781A-4BB9-AC96-19A55BC39D92}" type="pres">
      <dgm:prSet presAssocID="{A41AA1A1-D242-416A-A79A-3DBFB79DB436}" presName="dummy" presStyleCnt="0"/>
      <dgm:spPr/>
    </dgm:pt>
    <dgm:pt modelId="{53CA6D99-239A-4470-B289-38B5B5D466BA}" type="pres">
      <dgm:prSet presAssocID="{0F728F43-B479-4F0C-9CE9-5995CD786224}" presName="sibTrans" presStyleLbl="sibTrans2D1" presStyleIdx="0" presStyleCnt="6" custScaleX="105880" custScaleY="111342"/>
      <dgm:spPr/>
    </dgm:pt>
    <dgm:pt modelId="{32F4B5B4-1BD2-4BC6-8D86-34135AE6AE62}" type="pres">
      <dgm:prSet presAssocID="{E49D1C36-6BF2-478F-91CD-94AFE6D16FEA}" presName="node" presStyleLbl="node1" presStyleIdx="1" presStyleCnt="6" custScaleX="147492">
        <dgm:presLayoutVars>
          <dgm:bulletEnabled val="1"/>
        </dgm:presLayoutVars>
      </dgm:prSet>
      <dgm:spPr/>
    </dgm:pt>
    <dgm:pt modelId="{4E9C51ED-7482-4EC4-B279-31EB89EF9196}" type="pres">
      <dgm:prSet presAssocID="{E49D1C36-6BF2-478F-91CD-94AFE6D16FEA}" presName="dummy" presStyleCnt="0"/>
      <dgm:spPr/>
    </dgm:pt>
    <dgm:pt modelId="{BF72204A-F0D0-4A58-8CEF-740A9A6C9ACB}" type="pres">
      <dgm:prSet presAssocID="{55935216-1D19-457C-8B3F-4A66285A3B26}" presName="sibTrans" presStyleLbl="sibTrans2D1" presStyleIdx="1" presStyleCnt="6"/>
      <dgm:spPr/>
    </dgm:pt>
    <dgm:pt modelId="{AC95997D-6A5E-41DA-B8B7-43A1BAC5ACC9}" type="pres">
      <dgm:prSet presAssocID="{415BD528-421D-4234-B164-31968BEA1335}" presName="node" presStyleLbl="node1" presStyleIdx="2" presStyleCnt="6" custScaleX="116736" custScaleY="104875" custRadScaleRad="113612" custRadScaleInc="-44984">
        <dgm:presLayoutVars>
          <dgm:bulletEnabled val="1"/>
        </dgm:presLayoutVars>
      </dgm:prSet>
      <dgm:spPr/>
    </dgm:pt>
    <dgm:pt modelId="{A260DD86-9E37-4EE8-B688-E21A33736813}" type="pres">
      <dgm:prSet presAssocID="{415BD528-421D-4234-B164-31968BEA1335}" presName="dummy" presStyleCnt="0"/>
      <dgm:spPr/>
    </dgm:pt>
    <dgm:pt modelId="{1E6EDAA6-7DD7-427C-A8EE-D9FB6175AF8D}" type="pres">
      <dgm:prSet presAssocID="{71D426A5-037C-4DF7-A2F1-F39F63AE3B3E}" presName="sibTrans" presStyleLbl="sibTrans2D1" presStyleIdx="2" presStyleCnt="6"/>
      <dgm:spPr/>
    </dgm:pt>
    <dgm:pt modelId="{14FE2BC2-AC40-4857-8950-33DDEF917226}" type="pres">
      <dgm:prSet presAssocID="{0B4B453D-9302-4D99-B128-63DB14B759D4}" presName="node" presStyleLbl="node1" presStyleIdx="3" presStyleCnt="6" custScaleX="188607" custScaleY="125913" custRadScaleRad="101023" custRadScaleInc="-5390">
        <dgm:presLayoutVars>
          <dgm:bulletEnabled val="1"/>
        </dgm:presLayoutVars>
      </dgm:prSet>
      <dgm:spPr/>
    </dgm:pt>
    <dgm:pt modelId="{46FD1244-9F86-452C-BE16-495D5FF5B5F6}" type="pres">
      <dgm:prSet presAssocID="{0B4B453D-9302-4D99-B128-63DB14B759D4}" presName="dummy" presStyleCnt="0"/>
      <dgm:spPr/>
    </dgm:pt>
    <dgm:pt modelId="{80C7EC7A-845E-4B85-BAB0-FC5A6BC46524}" type="pres">
      <dgm:prSet presAssocID="{3861299D-3002-4A88-9F08-A0244A71AA8D}" presName="sibTrans" presStyleLbl="sibTrans2D1" presStyleIdx="3" presStyleCnt="6"/>
      <dgm:spPr/>
    </dgm:pt>
    <dgm:pt modelId="{936CA642-DA60-4B0C-8205-462F4FB7067D}" type="pres">
      <dgm:prSet presAssocID="{AAFB2010-71F2-4B56-9ABE-26386E869D4F}" presName="node" presStyleLbl="node1" presStyleIdx="4" presStyleCnt="6" custScaleX="147766" custScaleY="130879" custRadScaleRad="108863" custRadScaleInc="32492">
        <dgm:presLayoutVars>
          <dgm:bulletEnabled val="1"/>
        </dgm:presLayoutVars>
      </dgm:prSet>
      <dgm:spPr/>
    </dgm:pt>
    <dgm:pt modelId="{C70021E3-DE4E-4890-A5EB-5747D262C1E1}" type="pres">
      <dgm:prSet presAssocID="{AAFB2010-71F2-4B56-9ABE-26386E869D4F}" presName="dummy" presStyleCnt="0"/>
      <dgm:spPr/>
    </dgm:pt>
    <dgm:pt modelId="{D492FC97-BAB9-4624-A377-2980F4B46358}" type="pres">
      <dgm:prSet presAssocID="{C19FFA0E-B9DA-4B40-959F-694841452331}" presName="sibTrans" presStyleLbl="sibTrans2D1" presStyleIdx="4" presStyleCnt="6"/>
      <dgm:spPr/>
    </dgm:pt>
    <dgm:pt modelId="{92370049-D230-4B91-B69B-76FBD68E32DF}" type="pres">
      <dgm:prSet presAssocID="{E54FB376-9691-4E7E-A456-F99905A67FD5}" presName="node" presStyleLbl="node1" presStyleIdx="5" presStyleCnt="6" custScaleX="118964" custScaleY="117258" custRadScaleRad="107712" custRadScaleInc="13394">
        <dgm:presLayoutVars>
          <dgm:bulletEnabled val="1"/>
        </dgm:presLayoutVars>
      </dgm:prSet>
      <dgm:spPr/>
    </dgm:pt>
    <dgm:pt modelId="{36997D57-34EB-4BAE-A967-FCFC475A7AB9}" type="pres">
      <dgm:prSet presAssocID="{E54FB376-9691-4E7E-A456-F99905A67FD5}" presName="dummy" presStyleCnt="0"/>
      <dgm:spPr/>
    </dgm:pt>
    <dgm:pt modelId="{CEB6696F-65FF-46E2-9D9D-2CF0A4DCF8A1}" type="pres">
      <dgm:prSet presAssocID="{CDF8032D-A4E2-477E-8AFB-5790333DD0AE}" presName="sibTrans" presStyleLbl="sibTrans2D1" presStyleIdx="5" presStyleCnt="6" custScaleX="100308" custScaleY="106699"/>
      <dgm:spPr/>
    </dgm:pt>
  </dgm:ptLst>
  <dgm:cxnLst>
    <dgm:cxn modelId="{403F2416-9DFC-4733-B730-45A78F45B1F5}" type="presOf" srcId="{71D426A5-037C-4DF7-A2F1-F39F63AE3B3E}" destId="{1E6EDAA6-7DD7-427C-A8EE-D9FB6175AF8D}" srcOrd="0" destOrd="0" presId="urn:microsoft.com/office/officeart/2005/8/layout/radial6"/>
    <dgm:cxn modelId="{0E002028-2C24-4458-AA08-AD0320289C51}" type="presOf" srcId="{A41AA1A1-D242-416A-A79A-3DBFB79DB436}" destId="{21A60B81-590A-46AB-9C42-C7D697AB68F5}" srcOrd="0" destOrd="0" presId="urn:microsoft.com/office/officeart/2005/8/layout/radial6"/>
    <dgm:cxn modelId="{B9B60139-DDE2-49C2-B43F-2D3BC8414B7A}" type="presOf" srcId="{415BD528-421D-4234-B164-31968BEA1335}" destId="{AC95997D-6A5E-41DA-B8B7-43A1BAC5ACC9}" srcOrd="0" destOrd="0" presId="urn:microsoft.com/office/officeart/2005/8/layout/radial6"/>
    <dgm:cxn modelId="{A57FCF61-C670-4897-8754-653022AAB0BB}" srcId="{6370A0CF-B395-4FD3-88FE-C1B39C2B2FC0}" destId="{E49D1C36-6BF2-478F-91CD-94AFE6D16FEA}" srcOrd="1" destOrd="0" parTransId="{15977AF3-AD28-450A-807C-AD773CB40EBB}" sibTransId="{55935216-1D19-457C-8B3F-4A66285A3B26}"/>
    <dgm:cxn modelId="{6960D362-DDF3-4DC8-BB91-23F0A12AFF73}" srcId="{81784B06-1C91-49A4-9213-C4639A8AB4DF}" destId="{6370A0CF-B395-4FD3-88FE-C1B39C2B2FC0}" srcOrd="0" destOrd="0" parTransId="{D2F86690-DDB1-4AB7-9630-D1C465F55076}" sibTransId="{36A99D63-48EB-4408-958B-0C3FBCB04169}"/>
    <dgm:cxn modelId="{B000FA64-A1F6-4F8B-A481-DE80FC3596E5}" type="presOf" srcId="{0B4B453D-9302-4D99-B128-63DB14B759D4}" destId="{14FE2BC2-AC40-4857-8950-33DDEF917226}" srcOrd="0" destOrd="0" presId="urn:microsoft.com/office/officeart/2005/8/layout/radial6"/>
    <dgm:cxn modelId="{EED19068-D28B-4A8A-9916-E793C3479F26}" type="presOf" srcId="{81784B06-1C91-49A4-9213-C4639A8AB4DF}" destId="{F37C6E33-A1B2-4D43-8653-D5A56D7FAD2D}" srcOrd="0" destOrd="0" presId="urn:microsoft.com/office/officeart/2005/8/layout/radial6"/>
    <dgm:cxn modelId="{508B0373-49E8-4CB3-9D1A-87AB1F0289F1}" type="presOf" srcId="{0F728F43-B479-4F0C-9CE9-5995CD786224}" destId="{53CA6D99-239A-4470-B289-38B5B5D466BA}" srcOrd="0" destOrd="0" presId="urn:microsoft.com/office/officeart/2005/8/layout/radial6"/>
    <dgm:cxn modelId="{DDA66983-B816-4E2A-AAAC-47D4C307B032}" type="presOf" srcId="{CDF8032D-A4E2-477E-8AFB-5790333DD0AE}" destId="{CEB6696F-65FF-46E2-9D9D-2CF0A4DCF8A1}" srcOrd="0" destOrd="0" presId="urn:microsoft.com/office/officeart/2005/8/layout/radial6"/>
    <dgm:cxn modelId="{AB313F87-C0CE-4F4F-89B5-E22B5C35A884}" srcId="{6370A0CF-B395-4FD3-88FE-C1B39C2B2FC0}" destId="{A41AA1A1-D242-416A-A79A-3DBFB79DB436}" srcOrd="0" destOrd="0" parTransId="{82F8E76F-F24E-4C61-93D5-40B1753AB907}" sibTransId="{0F728F43-B479-4F0C-9CE9-5995CD786224}"/>
    <dgm:cxn modelId="{87A37987-1FDD-4994-8A55-24DCDF6E3D98}" type="presOf" srcId="{6370A0CF-B395-4FD3-88FE-C1B39C2B2FC0}" destId="{6521FA49-92A4-4914-ACB6-312C956613CD}" srcOrd="0" destOrd="0" presId="urn:microsoft.com/office/officeart/2005/8/layout/radial6"/>
    <dgm:cxn modelId="{70523495-0491-4382-8F86-DA67E7BBAB30}" type="presOf" srcId="{3861299D-3002-4A88-9F08-A0244A71AA8D}" destId="{80C7EC7A-845E-4B85-BAB0-FC5A6BC46524}" srcOrd="0" destOrd="0" presId="urn:microsoft.com/office/officeart/2005/8/layout/radial6"/>
    <dgm:cxn modelId="{2E292FA9-FD6E-421B-B338-03B85E008A97}" type="presOf" srcId="{AAFB2010-71F2-4B56-9ABE-26386E869D4F}" destId="{936CA642-DA60-4B0C-8205-462F4FB7067D}" srcOrd="0" destOrd="0" presId="urn:microsoft.com/office/officeart/2005/8/layout/radial6"/>
    <dgm:cxn modelId="{2BE39CAC-ECE8-4C31-A5E9-EB9479AC1B77}" type="presOf" srcId="{E49D1C36-6BF2-478F-91CD-94AFE6D16FEA}" destId="{32F4B5B4-1BD2-4BC6-8D86-34135AE6AE62}" srcOrd="0" destOrd="0" presId="urn:microsoft.com/office/officeart/2005/8/layout/radial6"/>
    <dgm:cxn modelId="{2860C5AC-D2AC-418D-A800-A777B265D22B}" srcId="{6370A0CF-B395-4FD3-88FE-C1B39C2B2FC0}" destId="{415BD528-421D-4234-B164-31968BEA1335}" srcOrd="2" destOrd="0" parTransId="{D39FBFF7-1BB8-4526-8CD1-98148AD8B0B4}" sibTransId="{71D426A5-037C-4DF7-A2F1-F39F63AE3B3E}"/>
    <dgm:cxn modelId="{D8832CB4-13CC-474E-A72C-F8AAF5CD795B}" type="presOf" srcId="{55935216-1D19-457C-8B3F-4A66285A3B26}" destId="{BF72204A-F0D0-4A58-8CEF-740A9A6C9ACB}" srcOrd="0" destOrd="0" presId="urn:microsoft.com/office/officeart/2005/8/layout/radial6"/>
    <dgm:cxn modelId="{CF330FBE-0B35-485A-825D-431376C739AA}" type="presOf" srcId="{C19FFA0E-B9DA-4B40-959F-694841452331}" destId="{D492FC97-BAB9-4624-A377-2980F4B46358}" srcOrd="0" destOrd="0" presId="urn:microsoft.com/office/officeart/2005/8/layout/radial6"/>
    <dgm:cxn modelId="{79F0C7C2-C36C-4BEE-AEE7-831D896CF6D0}" type="presOf" srcId="{E54FB376-9691-4E7E-A456-F99905A67FD5}" destId="{92370049-D230-4B91-B69B-76FBD68E32DF}" srcOrd="0" destOrd="0" presId="urn:microsoft.com/office/officeart/2005/8/layout/radial6"/>
    <dgm:cxn modelId="{4F0A3BD1-AD99-49D4-945B-9D6CDC9D5C47}" srcId="{6370A0CF-B395-4FD3-88FE-C1B39C2B2FC0}" destId="{AAFB2010-71F2-4B56-9ABE-26386E869D4F}" srcOrd="4" destOrd="0" parTransId="{27E3B3F3-85CC-4891-BA0E-ADE6A03685D6}" sibTransId="{C19FFA0E-B9DA-4B40-959F-694841452331}"/>
    <dgm:cxn modelId="{53D4B7D6-A3C7-4DF6-AE6B-9AF8D885B5DC}" srcId="{6370A0CF-B395-4FD3-88FE-C1B39C2B2FC0}" destId="{0B4B453D-9302-4D99-B128-63DB14B759D4}" srcOrd="3" destOrd="0" parTransId="{C9F51377-0911-4EFD-AB80-37E441B1A86D}" sibTransId="{3861299D-3002-4A88-9F08-A0244A71AA8D}"/>
    <dgm:cxn modelId="{2A6115EC-E768-49DB-A21A-4F46CDF9A121}" srcId="{6370A0CF-B395-4FD3-88FE-C1B39C2B2FC0}" destId="{E54FB376-9691-4E7E-A456-F99905A67FD5}" srcOrd="5" destOrd="0" parTransId="{8B4AA516-E4C2-4A41-930B-C5B052456C85}" sibTransId="{CDF8032D-A4E2-477E-8AFB-5790333DD0AE}"/>
    <dgm:cxn modelId="{2824B4AF-EF3E-4734-B06B-CFABEE2C9826}" type="presParOf" srcId="{F37C6E33-A1B2-4D43-8653-D5A56D7FAD2D}" destId="{6521FA49-92A4-4914-ACB6-312C956613CD}" srcOrd="0" destOrd="0" presId="urn:microsoft.com/office/officeart/2005/8/layout/radial6"/>
    <dgm:cxn modelId="{3B23EA14-B5BC-4898-AF14-1EC034ABC915}" type="presParOf" srcId="{F37C6E33-A1B2-4D43-8653-D5A56D7FAD2D}" destId="{21A60B81-590A-46AB-9C42-C7D697AB68F5}" srcOrd="1" destOrd="0" presId="urn:microsoft.com/office/officeart/2005/8/layout/radial6"/>
    <dgm:cxn modelId="{D273F8D4-336C-49C1-8049-03D9FDB25EE8}" type="presParOf" srcId="{F37C6E33-A1B2-4D43-8653-D5A56D7FAD2D}" destId="{CE16B2B2-781A-4BB9-AC96-19A55BC39D92}" srcOrd="2" destOrd="0" presId="urn:microsoft.com/office/officeart/2005/8/layout/radial6"/>
    <dgm:cxn modelId="{560507E0-C67E-4142-92B8-F6AE20115227}" type="presParOf" srcId="{F37C6E33-A1B2-4D43-8653-D5A56D7FAD2D}" destId="{53CA6D99-239A-4470-B289-38B5B5D466BA}" srcOrd="3" destOrd="0" presId="urn:microsoft.com/office/officeart/2005/8/layout/radial6"/>
    <dgm:cxn modelId="{F6E46CB0-706E-4787-80D3-E5287A878CFE}" type="presParOf" srcId="{F37C6E33-A1B2-4D43-8653-D5A56D7FAD2D}" destId="{32F4B5B4-1BD2-4BC6-8D86-34135AE6AE62}" srcOrd="4" destOrd="0" presId="urn:microsoft.com/office/officeart/2005/8/layout/radial6"/>
    <dgm:cxn modelId="{99474231-471A-4022-931A-ECB108EFBF0F}" type="presParOf" srcId="{F37C6E33-A1B2-4D43-8653-D5A56D7FAD2D}" destId="{4E9C51ED-7482-4EC4-B279-31EB89EF9196}" srcOrd="5" destOrd="0" presId="urn:microsoft.com/office/officeart/2005/8/layout/radial6"/>
    <dgm:cxn modelId="{CAF59B35-5679-4E11-8CBA-6AE4E046B482}" type="presParOf" srcId="{F37C6E33-A1B2-4D43-8653-D5A56D7FAD2D}" destId="{BF72204A-F0D0-4A58-8CEF-740A9A6C9ACB}" srcOrd="6" destOrd="0" presId="urn:microsoft.com/office/officeart/2005/8/layout/radial6"/>
    <dgm:cxn modelId="{4E768A09-DCFF-4233-8A36-3DAF269B7C92}" type="presParOf" srcId="{F37C6E33-A1B2-4D43-8653-D5A56D7FAD2D}" destId="{AC95997D-6A5E-41DA-B8B7-43A1BAC5ACC9}" srcOrd="7" destOrd="0" presId="urn:microsoft.com/office/officeart/2005/8/layout/radial6"/>
    <dgm:cxn modelId="{AB413393-0996-4C94-A469-E797A9EA2112}" type="presParOf" srcId="{F37C6E33-A1B2-4D43-8653-D5A56D7FAD2D}" destId="{A260DD86-9E37-4EE8-B688-E21A33736813}" srcOrd="8" destOrd="0" presId="urn:microsoft.com/office/officeart/2005/8/layout/radial6"/>
    <dgm:cxn modelId="{9B0594B6-F580-4FCC-9D2F-B4C91792692B}" type="presParOf" srcId="{F37C6E33-A1B2-4D43-8653-D5A56D7FAD2D}" destId="{1E6EDAA6-7DD7-427C-A8EE-D9FB6175AF8D}" srcOrd="9" destOrd="0" presId="urn:microsoft.com/office/officeart/2005/8/layout/radial6"/>
    <dgm:cxn modelId="{2F865A8B-7CD8-413E-ACD8-B28F4438AC84}" type="presParOf" srcId="{F37C6E33-A1B2-4D43-8653-D5A56D7FAD2D}" destId="{14FE2BC2-AC40-4857-8950-33DDEF917226}" srcOrd="10" destOrd="0" presId="urn:microsoft.com/office/officeart/2005/8/layout/radial6"/>
    <dgm:cxn modelId="{5AF7F3C6-C95F-425C-9817-CD57A0F3CD81}" type="presParOf" srcId="{F37C6E33-A1B2-4D43-8653-D5A56D7FAD2D}" destId="{46FD1244-9F86-452C-BE16-495D5FF5B5F6}" srcOrd="11" destOrd="0" presId="urn:microsoft.com/office/officeart/2005/8/layout/radial6"/>
    <dgm:cxn modelId="{0253C4FB-934B-493C-A900-091C25E48B57}" type="presParOf" srcId="{F37C6E33-A1B2-4D43-8653-D5A56D7FAD2D}" destId="{80C7EC7A-845E-4B85-BAB0-FC5A6BC46524}" srcOrd="12" destOrd="0" presId="urn:microsoft.com/office/officeart/2005/8/layout/radial6"/>
    <dgm:cxn modelId="{42AB1E76-1216-4CB6-915F-2517B9F7B21D}" type="presParOf" srcId="{F37C6E33-A1B2-4D43-8653-D5A56D7FAD2D}" destId="{936CA642-DA60-4B0C-8205-462F4FB7067D}" srcOrd="13" destOrd="0" presId="urn:microsoft.com/office/officeart/2005/8/layout/radial6"/>
    <dgm:cxn modelId="{A42D8D02-D870-4900-9B65-1857371C4A04}" type="presParOf" srcId="{F37C6E33-A1B2-4D43-8653-D5A56D7FAD2D}" destId="{C70021E3-DE4E-4890-A5EB-5747D262C1E1}" srcOrd="14" destOrd="0" presId="urn:microsoft.com/office/officeart/2005/8/layout/radial6"/>
    <dgm:cxn modelId="{23A9F633-1D28-47F6-97D7-4A3C598B087E}" type="presParOf" srcId="{F37C6E33-A1B2-4D43-8653-D5A56D7FAD2D}" destId="{D492FC97-BAB9-4624-A377-2980F4B46358}" srcOrd="15" destOrd="0" presId="urn:microsoft.com/office/officeart/2005/8/layout/radial6"/>
    <dgm:cxn modelId="{1E998DB2-BD5E-4E79-B6C8-160FD02ACCAF}" type="presParOf" srcId="{F37C6E33-A1B2-4D43-8653-D5A56D7FAD2D}" destId="{92370049-D230-4B91-B69B-76FBD68E32DF}" srcOrd="16" destOrd="0" presId="urn:microsoft.com/office/officeart/2005/8/layout/radial6"/>
    <dgm:cxn modelId="{69582EE8-F48B-4EF7-B5DF-3C2AD6DE5E3D}" type="presParOf" srcId="{F37C6E33-A1B2-4D43-8653-D5A56D7FAD2D}" destId="{36997D57-34EB-4BAE-A967-FCFC475A7AB9}" srcOrd="17" destOrd="0" presId="urn:microsoft.com/office/officeart/2005/8/layout/radial6"/>
    <dgm:cxn modelId="{3B23B281-B4D6-40E9-AC14-8E40977F47C4}" type="presParOf" srcId="{F37C6E33-A1B2-4D43-8653-D5A56D7FAD2D}" destId="{CEB6696F-65FF-46E2-9D9D-2CF0A4DCF8A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93FC9-5F7A-47F3-B536-42314862DA99}"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x-none"/>
        </a:p>
      </dgm:t>
    </dgm:pt>
    <dgm:pt modelId="{48CFB415-6BC6-40C4-B5D5-B9688D872651}">
      <dgm:prSet phldrT="[Text]"/>
      <dgm:spPr/>
      <dgm:t>
        <a:bodyPr/>
        <a:lstStyle/>
        <a:p>
          <a:r>
            <a:rPr lang="en-US" dirty="0"/>
            <a:t>Decent housing </a:t>
          </a:r>
          <a:endParaRPr lang="x-none" dirty="0"/>
        </a:p>
      </dgm:t>
    </dgm:pt>
    <dgm:pt modelId="{D908C761-9CA1-4C2A-AC4B-FEBFC114A5B7}" type="parTrans" cxnId="{2E0C1A25-5C20-4B31-AAB5-2027EA0DB84B}">
      <dgm:prSet/>
      <dgm:spPr/>
      <dgm:t>
        <a:bodyPr/>
        <a:lstStyle/>
        <a:p>
          <a:endParaRPr lang="x-none"/>
        </a:p>
      </dgm:t>
    </dgm:pt>
    <dgm:pt modelId="{425CA6C3-1123-4AA9-BFD1-09E4DD9FD20C}" type="sibTrans" cxnId="{2E0C1A25-5C20-4B31-AAB5-2027EA0DB84B}">
      <dgm:prSet/>
      <dgm:spPr/>
      <dgm:t>
        <a:bodyPr/>
        <a:lstStyle/>
        <a:p>
          <a:endParaRPr lang="x-none"/>
        </a:p>
      </dgm:t>
    </dgm:pt>
    <dgm:pt modelId="{DE60ECF2-FB85-42B0-881D-7E84286EC9FA}">
      <dgm:prSet phldrT="[Text]"/>
      <dgm:spPr/>
      <dgm:t>
        <a:bodyPr/>
        <a:lstStyle/>
        <a:p>
          <a:r>
            <a:rPr lang="en-US" dirty="0"/>
            <a:t>Water</a:t>
          </a:r>
          <a:endParaRPr lang="x-none" dirty="0"/>
        </a:p>
      </dgm:t>
    </dgm:pt>
    <dgm:pt modelId="{FEB783C7-23CC-4667-82D1-B30BCE815BFE}" type="parTrans" cxnId="{9ECE60C1-4365-493A-B7CD-259923B61DED}">
      <dgm:prSet/>
      <dgm:spPr/>
      <dgm:t>
        <a:bodyPr/>
        <a:lstStyle/>
        <a:p>
          <a:endParaRPr lang="x-none"/>
        </a:p>
      </dgm:t>
    </dgm:pt>
    <dgm:pt modelId="{B0E437B5-6DBD-4921-8358-CEBD90366D25}" type="sibTrans" cxnId="{9ECE60C1-4365-493A-B7CD-259923B61DED}">
      <dgm:prSet/>
      <dgm:spPr/>
      <dgm:t>
        <a:bodyPr/>
        <a:lstStyle/>
        <a:p>
          <a:endParaRPr lang="x-none"/>
        </a:p>
      </dgm:t>
    </dgm:pt>
    <dgm:pt modelId="{1FB83D8E-D6C9-47A8-83A3-8A7FD4C1D54D}">
      <dgm:prSet phldrT="[Text]"/>
      <dgm:spPr/>
      <dgm:t>
        <a:bodyPr/>
        <a:lstStyle/>
        <a:p>
          <a:r>
            <a:rPr lang="en-US" dirty="0"/>
            <a:t>Building materials</a:t>
          </a:r>
          <a:endParaRPr lang="x-none" dirty="0"/>
        </a:p>
      </dgm:t>
    </dgm:pt>
    <dgm:pt modelId="{D3EF736C-26C9-463E-9B17-83E5C48E2989}" type="parTrans" cxnId="{54738B94-BD48-41C8-B050-C4EB71A524CB}">
      <dgm:prSet/>
      <dgm:spPr/>
      <dgm:t>
        <a:bodyPr/>
        <a:lstStyle/>
        <a:p>
          <a:endParaRPr lang="x-none"/>
        </a:p>
      </dgm:t>
    </dgm:pt>
    <dgm:pt modelId="{DE64C943-CE77-42AC-9DC1-6B811ADBF4C3}" type="sibTrans" cxnId="{54738B94-BD48-41C8-B050-C4EB71A524CB}">
      <dgm:prSet/>
      <dgm:spPr/>
      <dgm:t>
        <a:bodyPr/>
        <a:lstStyle/>
        <a:p>
          <a:endParaRPr lang="x-none"/>
        </a:p>
      </dgm:t>
    </dgm:pt>
    <dgm:pt modelId="{EC10F1B9-B98F-427E-9572-D83E73ADDB0D}">
      <dgm:prSet phldrT="[Text]"/>
      <dgm:spPr/>
      <dgm:t>
        <a:bodyPr/>
        <a:lstStyle/>
        <a:p>
          <a:r>
            <a:rPr lang="en-US" dirty="0"/>
            <a:t>Energy</a:t>
          </a:r>
          <a:endParaRPr lang="x-none" dirty="0"/>
        </a:p>
      </dgm:t>
    </dgm:pt>
    <dgm:pt modelId="{E35C0F19-D28F-4579-ACE7-06D8A6AA1A63}" type="parTrans" cxnId="{1A2C7F5D-585D-4B96-8873-E15747D10908}">
      <dgm:prSet/>
      <dgm:spPr/>
      <dgm:t>
        <a:bodyPr/>
        <a:lstStyle/>
        <a:p>
          <a:endParaRPr lang="x-none"/>
        </a:p>
      </dgm:t>
    </dgm:pt>
    <dgm:pt modelId="{B64D8177-DC06-4C04-A03C-F296AE03D31A}" type="sibTrans" cxnId="{1A2C7F5D-585D-4B96-8873-E15747D10908}">
      <dgm:prSet/>
      <dgm:spPr/>
      <dgm:t>
        <a:bodyPr/>
        <a:lstStyle/>
        <a:p>
          <a:endParaRPr lang="x-none"/>
        </a:p>
      </dgm:t>
    </dgm:pt>
    <dgm:pt modelId="{8BE4FE3C-44A0-4B3E-BB1F-A49665CB770A}">
      <dgm:prSet phldrT="[Text]"/>
      <dgm:spPr/>
      <dgm:t>
        <a:bodyPr/>
        <a:lstStyle/>
        <a:p>
          <a:r>
            <a:rPr lang="en-US" dirty="0"/>
            <a:t>Sanitation</a:t>
          </a:r>
          <a:endParaRPr lang="x-none" dirty="0"/>
        </a:p>
      </dgm:t>
    </dgm:pt>
    <dgm:pt modelId="{402C0B8E-89BB-422D-BD75-B62AE94C6622}" type="parTrans" cxnId="{D347B6EE-8783-48FA-A838-0808445C8F26}">
      <dgm:prSet/>
      <dgm:spPr/>
      <dgm:t>
        <a:bodyPr/>
        <a:lstStyle/>
        <a:p>
          <a:endParaRPr lang="x-none"/>
        </a:p>
      </dgm:t>
    </dgm:pt>
    <dgm:pt modelId="{97B200BF-ABE8-4617-97B5-C73D4BD0031F}" type="sibTrans" cxnId="{D347B6EE-8783-48FA-A838-0808445C8F26}">
      <dgm:prSet/>
      <dgm:spPr/>
      <dgm:t>
        <a:bodyPr/>
        <a:lstStyle/>
        <a:p>
          <a:endParaRPr lang="x-none"/>
        </a:p>
      </dgm:t>
    </dgm:pt>
    <dgm:pt modelId="{5660517D-961F-4071-BEDB-A8B2C9486469}" type="pres">
      <dgm:prSet presAssocID="{28193FC9-5F7A-47F3-B536-42314862DA99}" presName="Name0" presStyleCnt="0">
        <dgm:presLayoutVars>
          <dgm:chMax val="1"/>
          <dgm:dir/>
          <dgm:animLvl val="ctr"/>
          <dgm:resizeHandles val="exact"/>
        </dgm:presLayoutVars>
      </dgm:prSet>
      <dgm:spPr/>
    </dgm:pt>
    <dgm:pt modelId="{17499A7E-3071-4799-86C1-1A1A1988705D}" type="pres">
      <dgm:prSet presAssocID="{48CFB415-6BC6-40C4-B5D5-B9688D872651}" presName="centerShape" presStyleLbl="node0" presStyleIdx="0" presStyleCnt="1"/>
      <dgm:spPr/>
    </dgm:pt>
    <dgm:pt modelId="{BF9148DD-611F-4D70-8D84-1D65880EE728}" type="pres">
      <dgm:prSet presAssocID="{DE60ECF2-FB85-42B0-881D-7E84286EC9FA}" presName="node" presStyleLbl="node1" presStyleIdx="0" presStyleCnt="4" custRadScaleRad="100562" custRadScaleInc="8122">
        <dgm:presLayoutVars>
          <dgm:bulletEnabled val="1"/>
        </dgm:presLayoutVars>
      </dgm:prSet>
      <dgm:spPr/>
    </dgm:pt>
    <dgm:pt modelId="{349B29D1-85DE-48AF-8D41-85A127EA7B4F}" type="pres">
      <dgm:prSet presAssocID="{DE60ECF2-FB85-42B0-881D-7E84286EC9FA}" presName="dummy" presStyleCnt="0"/>
      <dgm:spPr/>
    </dgm:pt>
    <dgm:pt modelId="{25F6F6EA-C61D-47C9-91ED-67359FA86C37}" type="pres">
      <dgm:prSet presAssocID="{B0E437B5-6DBD-4921-8358-CEBD90366D25}" presName="sibTrans" presStyleLbl="sibTrans2D1" presStyleIdx="0" presStyleCnt="4"/>
      <dgm:spPr/>
    </dgm:pt>
    <dgm:pt modelId="{5DD508F5-6BAC-4110-9606-7B3BE2504C2E}" type="pres">
      <dgm:prSet presAssocID="{1FB83D8E-D6C9-47A8-83A3-8A7FD4C1D54D}" presName="node" presStyleLbl="node1" presStyleIdx="1" presStyleCnt="4">
        <dgm:presLayoutVars>
          <dgm:bulletEnabled val="1"/>
        </dgm:presLayoutVars>
      </dgm:prSet>
      <dgm:spPr/>
    </dgm:pt>
    <dgm:pt modelId="{CC7B8276-2BD9-4785-886F-4D1AABD7C83B}" type="pres">
      <dgm:prSet presAssocID="{1FB83D8E-D6C9-47A8-83A3-8A7FD4C1D54D}" presName="dummy" presStyleCnt="0"/>
      <dgm:spPr/>
    </dgm:pt>
    <dgm:pt modelId="{1FA8BAB2-BA4D-48FD-BB9B-0A5345C87997}" type="pres">
      <dgm:prSet presAssocID="{DE64C943-CE77-42AC-9DC1-6B811ADBF4C3}" presName="sibTrans" presStyleLbl="sibTrans2D1" presStyleIdx="1" presStyleCnt="4"/>
      <dgm:spPr/>
    </dgm:pt>
    <dgm:pt modelId="{8DEE9D2B-7E31-48AD-A6DE-648B6F4D4DC4}" type="pres">
      <dgm:prSet presAssocID="{EC10F1B9-B98F-427E-9572-D83E73ADDB0D}" presName="node" presStyleLbl="node1" presStyleIdx="2" presStyleCnt="4">
        <dgm:presLayoutVars>
          <dgm:bulletEnabled val="1"/>
        </dgm:presLayoutVars>
      </dgm:prSet>
      <dgm:spPr/>
    </dgm:pt>
    <dgm:pt modelId="{C839B9D8-985D-4D5E-9757-53C85797858A}" type="pres">
      <dgm:prSet presAssocID="{EC10F1B9-B98F-427E-9572-D83E73ADDB0D}" presName="dummy" presStyleCnt="0"/>
      <dgm:spPr/>
    </dgm:pt>
    <dgm:pt modelId="{7E73F458-0F21-4703-ABAE-719612AD89B2}" type="pres">
      <dgm:prSet presAssocID="{B64D8177-DC06-4C04-A03C-F296AE03D31A}" presName="sibTrans" presStyleLbl="sibTrans2D1" presStyleIdx="2" presStyleCnt="4"/>
      <dgm:spPr/>
    </dgm:pt>
    <dgm:pt modelId="{44485EC1-C4FA-4C4B-B9DF-44D91D2000F3}" type="pres">
      <dgm:prSet presAssocID="{8BE4FE3C-44A0-4B3E-BB1F-A49665CB770A}" presName="node" presStyleLbl="node1" presStyleIdx="3" presStyleCnt="4">
        <dgm:presLayoutVars>
          <dgm:bulletEnabled val="1"/>
        </dgm:presLayoutVars>
      </dgm:prSet>
      <dgm:spPr/>
    </dgm:pt>
    <dgm:pt modelId="{AA700761-6FBD-4DFE-9DA2-FECB06CE1219}" type="pres">
      <dgm:prSet presAssocID="{8BE4FE3C-44A0-4B3E-BB1F-A49665CB770A}" presName="dummy" presStyleCnt="0"/>
      <dgm:spPr/>
    </dgm:pt>
    <dgm:pt modelId="{7664C9C7-6F75-4B95-B878-3A42C5C9A278}" type="pres">
      <dgm:prSet presAssocID="{97B200BF-ABE8-4617-97B5-C73D4BD0031F}" presName="sibTrans" presStyleLbl="sibTrans2D1" presStyleIdx="3" presStyleCnt="4"/>
      <dgm:spPr/>
    </dgm:pt>
  </dgm:ptLst>
  <dgm:cxnLst>
    <dgm:cxn modelId="{397C0A13-6ABC-446C-879E-4E832D8F323B}" type="presOf" srcId="{EC10F1B9-B98F-427E-9572-D83E73ADDB0D}" destId="{8DEE9D2B-7E31-48AD-A6DE-648B6F4D4DC4}" srcOrd="0" destOrd="0" presId="urn:microsoft.com/office/officeart/2005/8/layout/radial6"/>
    <dgm:cxn modelId="{86A8F51A-82B6-467B-AFEB-FF0B39589120}" type="presOf" srcId="{DE60ECF2-FB85-42B0-881D-7E84286EC9FA}" destId="{BF9148DD-611F-4D70-8D84-1D65880EE728}" srcOrd="0" destOrd="0" presId="urn:microsoft.com/office/officeart/2005/8/layout/radial6"/>
    <dgm:cxn modelId="{2E0C1A25-5C20-4B31-AAB5-2027EA0DB84B}" srcId="{28193FC9-5F7A-47F3-B536-42314862DA99}" destId="{48CFB415-6BC6-40C4-B5D5-B9688D872651}" srcOrd="0" destOrd="0" parTransId="{D908C761-9CA1-4C2A-AC4B-FEBFC114A5B7}" sibTransId="{425CA6C3-1123-4AA9-BFD1-09E4DD9FD20C}"/>
    <dgm:cxn modelId="{1A2C7F5D-585D-4B96-8873-E15747D10908}" srcId="{48CFB415-6BC6-40C4-B5D5-B9688D872651}" destId="{EC10F1B9-B98F-427E-9572-D83E73ADDB0D}" srcOrd="2" destOrd="0" parTransId="{E35C0F19-D28F-4579-ACE7-06D8A6AA1A63}" sibTransId="{B64D8177-DC06-4C04-A03C-F296AE03D31A}"/>
    <dgm:cxn modelId="{DA413F5F-732E-46DD-8A21-3532EF38CE13}" type="presOf" srcId="{48CFB415-6BC6-40C4-B5D5-B9688D872651}" destId="{17499A7E-3071-4799-86C1-1A1A1988705D}" srcOrd="0" destOrd="0" presId="urn:microsoft.com/office/officeart/2005/8/layout/radial6"/>
    <dgm:cxn modelId="{2F217A45-F6D5-4B88-9828-AADD9E1E68F6}" type="presOf" srcId="{8BE4FE3C-44A0-4B3E-BB1F-A49665CB770A}" destId="{44485EC1-C4FA-4C4B-B9DF-44D91D2000F3}" srcOrd="0" destOrd="0" presId="urn:microsoft.com/office/officeart/2005/8/layout/radial6"/>
    <dgm:cxn modelId="{2E3B7748-27FB-4F95-B91D-8B0D384D1B93}" type="presOf" srcId="{1FB83D8E-D6C9-47A8-83A3-8A7FD4C1D54D}" destId="{5DD508F5-6BAC-4110-9606-7B3BE2504C2E}" srcOrd="0" destOrd="0" presId="urn:microsoft.com/office/officeart/2005/8/layout/radial6"/>
    <dgm:cxn modelId="{83869971-E612-428C-A08D-85857B4D15AC}" type="presOf" srcId="{B0E437B5-6DBD-4921-8358-CEBD90366D25}" destId="{25F6F6EA-C61D-47C9-91ED-67359FA86C37}" srcOrd="0" destOrd="0" presId="urn:microsoft.com/office/officeart/2005/8/layout/radial6"/>
    <dgm:cxn modelId="{A5AF9D55-ABBD-43F9-8E66-8FD46E4A9DDB}" type="presOf" srcId="{B64D8177-DC06-4C04-A03C-F296AE03D31A}" destId="{7E73F458-0F21-4703-ABAE-719612AD89B2}" srcOrd="0" destOrd="0" presId="urn:microsoft.com/office/officeart/2005/8/layout/radial6"/>
    <dgm:cxn modelId="{14F9347D-7035-42F3-93DA-743ECCC23B62}" type="presOf" srcId="{DE64C943-CE77-42AC-9DC1-6B811ADBF4C3}" destId="{1FA8BAB2-BA4D-48FD-BB9B-0A5345C87997}" srcOrd="0" destOrd="0" presId="urn:microsoft.com/office/officeart/2005/8/layout/radial6"/>
    <dgm:cxn modelId="{EF7BE47E-CC22-4713-B137-EDCD33934E50}" type="presOf" srcId="{97B200BF-ABE8-4617-97B5-C73D4BD0031F}" destId="{7664C9C7-6F75-4B95-B878-3A42C5C9A278}" srcOrd="0" destOrd="0" presId="urn:microsoft.com/office/officeart/2005/8/layout/radial6"/>
    <dgm:cxn modelId="{54738B94-BD48-41C8-B050-C4EB71A524CB}" srcId="{48CFB415-6BC6-40C4-B5D5-B9688D872651}" destId="{1FB83D8E-D6C9-47A8-83A3-8A7FD4C1D54D}" srcOrd="1" destOrd="0" parTransId="{D3EF736C-26C9-463E-9B17-83E5C48E2989}" sibTransId="{DE64C943-CE77-42AC-9DC1-6B811ADBF4C3}"/>
    <dgm:cxn modelId="{0295EFBA-2070-47D3-B462-C003BC18F444}" type="presOf" srcId="{28193FC9-5F7A-47F3-B536-42314862DA99}" destId="{5660517D-961F-4071-BEDB-A8B2C9486469}" srcOrd="0" destOrd="0" presId="urn:microsoft.com/office/officeart/2005/8/layout/radial6"/>
    <dgm:cxn modelId="{9ECE60C1-4365-493A-B7CD-259923B61DED}" srcId="{48CFB415-6BC6-40C4-B5D5-B9688D872651}" destId="{DE60ECF2-FB85-42B0-881D-7E84286EC9FA}" srcOrd="0" destOrd="0" parTransId="{FEB783C7-23CC-4667-82D1-B30BCE815BFE}" sibTransId="{B0E437B5-6DBD-4921-8358-CEBD90366D25}"/>
    <dgm:cxn modelId="{D347B6EE-8783-48FA-A838-0808445C8F26}" srcId="{48CFB415-6BC6-40C4-B5D5-B9688D872651}" destId="{8BE4FE3C-44A0-4B3E-BB1F-A49665CB770A}" srcOrd="3" destOrd="0" parTransId="{402C0B8E-89BB-422D-BD75-B62AE94C6622}" sibTransId="{97B200BF-ABE8-4617-97B5-C73D4BD0031F}"/>
    <dgm:cxn modelId="{04034690-CCB4-458D-8FE5-0756EA5E0AE2}" type="presParOf" srcId="{5660517D-961F-4071-BEDB-A8B2C9486469}" destId="{17499A7E-3071-4799-86C1-1A1A1988705D}" srcOrd="0" destOrd="0" presId="urn:microsoft.com/office/officeart/2005/8/layout/radial6"/>
    <dgm:cxn modelId="{24E548DC-B8FE-41C7-9431-47F3250E912B}" type="presParOf" srcId="{5660517D-961F-4071-BEDB-A8B2C9486469}" destId="{BF9148DD-611F-4D70-8D84-1D65880EE728}" srcOrd="1" destOrd="0" presId="urn:microsoft.com/office/officeart/2005/8/layout/radial6"/>
    <dgm:cxn modelId="{C538F1BB-D2F6-4E93-87A3-0D9D09D39DD1}" type="presParOf" srcId="{5660517D-961F-4071-BEDB-A8B2C9486469}" destId="{349B29D1-85DE-48AF-8D41-85A127EA7B4F}" srcOrd="2" destOrd="0" presId="urn:microsoft.com/office/officeart/2005/8/layout/radial6"/>
    <dgm:cxn modelId="{C28AB997-F70B-4FE6-90CD-9840A90C5DD2}" type="presParOf" srcId="{5660517D-961F-4071-BEDB-A8B2C9486469}" destId="{25F6F6EA-C61D-47C9-91ED-67359FA86C37}" srcOrd="3" destOrd="0" presId="urn:microsoft.com/office/officeart/2005/8/layout/radial6"/>
    <dgm:cxn modelId="{593F41E7-9085-421C-8775-6E1AF15E36DE}" type="presParOf" srcId="{5660517D-961F-4071-BEDB-A8B2C9486469}" destId="{5DD508F5-6BAC-4110-9606-7B3BE2504C2E}" srcOrd="4" destOrd="0" presId="urn:microsoft.com/office/officeart/2005/8/layout/radial6"/>
    <dgm:cxn modelId="{B7D3DC1B-4E3E-4E37-9810-E54B0432A400}" type="presParOf" srcId="{5660517D-961F-4071-BEDB-A8B2C9486469}" destId="{CC7B8276-2BD9-4785-886F-4D1AABD7C83B}" srcOrd="5" destOrd="0" presId="urn:microsoft.com/office/officeart/2005/8/layout/radial6"/>
    <dgm:cxn modelId="{03F7410C-F70F-4730-8742-9DFE8EB03106}" type="presParOf" srcId="{5660517D-961F-4071-BEDB-A8B2C9486469}" destId="{1FA8BAB2-BA4D-48FD-BB9B-0A5345C87997}" srcOrd="6" destOrd="0" presId="urn:microsoft.com/office/officeart/2005/8/layout/radial6"/>
    <dgm:cxn modelId="{D39DF8F2-8E02-4128-85F2-4F5118CB0C03}" type="presParOf" srcId="{5660517D-961F-4071-BEDB-A8B2C9486469}" destId="{8DEE9D2B-7E31-48AD-A6DE-648B6F4D4DC4}" srcOrd="7" destOrd="0" presId="urn:microsoft.com/office/officeart/2005/8/layout/radial6"/>
    <dgm:cxn modelId="{9B81A99C-F7D3-417C-BE67-2739F8A41471}" type="presParOf" srcId="{5660517D-961F-4071-BEDB-A8B2C9486469}" destId="{C839B9D8-985D-4D5E-9757-53C85797858A}" srcOrd="8" destOrd="0" presId="urn:microsoft.com/office/officeart/2005/8/layout/radial6"/>
    <dgm:cxn modelId="{43BC7D95-EBF2-40AA-BA14-D5A5455E5A7F}" type="presParOf" srcId="{5660517D-961F-4071-BEDB-A8B2C9486469}" destId="{7E73F458-0F21-4703-ABAE-719612AD89B2}" srcOrd="9" destOrd="0" presId="urn:microsoft.com/office/officeart/2005/8/layout/radial6"/>
    <dgm:cxn modelId="{801F66B1-E118-4333-9BD1-9CAAA5E2E0D4}" type="presParOf" srcId="{5660517D-961F-4071-BEDB-A8B2C9486469}" destId="{44485EC1-C4FA-4C4B-B9DF-44D91D2000F3}" srcOrd="10" destOrd="0" presId="urn:microsoft.com/office/officeart/2005/8/layout/radial6"/>
    <dgm:cxn modelId="{7CA1C708-2D17-4598-9F20-5D5436B60B78}" type="presParOf" srcId="{5660517D-961F-4071-BEDB-A8B2C9486469}" destId="{AA700761-6FBD-4DFE-9DA2-FECB06CE1219}" srcOrd="11" destOrd="0" presId="urn:microsoft.com/office/officeart/2005/8/layout/radial6"/>
    <dgm:cxn modelId="{14F90341-CA4D-4729-80E9-598DCD0FF3DB}" type="presParOf" srcId="{5660517D-961F-4071-BEDB-A8B2C9486469}" destId="{7664C9C7-6F75-4B95-B878-3A42C5C9A27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6696F-65FF-46E2-9D9D-2CF0A4DCF8A1}">
      <dsp:nvSpPr>
        <dsp:cNvPr id="0" name=""/>
        <dsp:cNvSpPr/>
      </dsp:nvSpPr>
      <dsp:spPr>
        <a:xfrm>
          <a:off x="156903" y="979024"/>
          <a:ext cx="2967305" cy="3156363"/>
        </a:xfrm>
        <a:prstGeom prst="blockArc">
          <a:avLst>
            <a:gd name="adj1" fmla="val 12916450"/>
            <a:gd name="adj2" fmla="val 16510594"/>
            <a:gd name="adj3" fmla="val 4506"/>
          </a:avLst>
        </a:prstGeom>
        <a:solidFill>
          <a:srgbClr val="3C977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492FC97-BAB9-4624-A377-2980F4B46358}">
      <dsp:nvSpPr>
        <dsp:cNvPr id="0" name=""/>
        <dsp:cNvSpPr/>
      </dsp:nvSpPr>
      <dsp:spPr>
        <a:xfrm>
          <a:off x="229418" y="973435"/>
          <a:ext cx="2958193" cy="2958193"/>
        </a:xfrm>
        <a:prstGeom prst="blockArc">
          <a:avLst>
            <a:gd name="adj1" fmla="val 8847667"/>
            <a:gd name="adj2" fmla="val 12512565"/>
            <a:gd name="adj3" fmla="val 4506"/>
          </a:avLst>
        </a:prstGeom>
        <a:solidFill>
          <a:srgbClr val="DEB34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0C7EC7A-845E-4B85-BAB0-FC5A6BC46524}">
      <dsp:nvSpPr>
        <dsp:cNvPr id="0" name=""/>
        <dsp:cNvSpPr/>
      </dsp:nvSpPr>
      <dsp:spPr>
        <a:xfrm>
          <a:off x="293445" y="1094876"/>
          <a:ext cx="2958193" cy="2958193"/>
        </a:xfrm>
        <a:prstGeom prst="blockArc">
          <a:avLst>
            <a:gd name="adj1" fmla="val 5436745"/>
            <a:gd name="adj2" fmla="val 9256467"/>
            <a:gd name="adj3" fmla="val 4506"/>
          </a:avLst>
        </a:prstGeom>
        <a:solidFill>
          <a:srgbClr val="D97828">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6EDAA6-7DD7-427C-A8EE-D9FB6175AF8D}">
      <dsp:nvSpPr>
        <dsp:cNvPr id="0" name=""/>
        <dsp:cNvSpPr/>
      </dsp:nvSpPr>
      <dsp:spPr>
        <a:xfrm>
          <a:off x="159635" y="1098303"/>
          <a:ext cx="2958193" cy="2958193"/>
        </a:xfrm>
        <a:prstGeom prst="blockArc">
          <a:avLst>
            <a:gd name="adj1" fmla="val 1439197"/>
            <a:gd name="adj2" fmla="val 5527241"/>
            <a:gd name="adj3" fmla="val 4506"/>
          </a:avLst>
        </a:prstGeom>
        <a:solidFill>
          <a:srgbClr val="A23C33">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F72204A-F0D0-4A58-8CEF-740A9A6C9ACB}">
      <dsp:nvSpPr>
        <dsp:cNvPr id="0" name=""/>
        <dsp:cNvSpPr/>
      </dsp:nvSpPr>
      <dsp:spPr>
        <a:xfrm>
          <a:off x="199630" y="1012950"/>
          <a:ext cx="2958193" cy="2958193"/>
        </a:xfrm>
        <a:prstGeom prst="blockArc">
          <a:avLst>
            <a:gd name="adj1" fmla="val 19579123"/>
            <a:gd name="adj2" fmla="val 1238916"/>
            <a:gd name="adj3" fmla="val 4506"/>
          </a:avLst>
        </a:prstGeom>
        <a:solidFill>
          <a:srgbClr val="44709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3CA6D99-239A-4470-B289-38B5B5D466BA}">
      <dsp:nvSpPr>
        <dsp:cNvPr id="0" name=""/>
        <dsp:cNvSpPr/>
      </dsp:nvSpPr>
      <dsp:spPr>
        <a:xfrm>
          <a:off x="149063" y="912274"/>
          <a:ext cx="3132135" cy="3293712"/>
        </a:xfrm>
        <a:prstGeom prst="blockArc">
          <a:avLst>
            <a:gd name="adj1" fmla="val 16200000"/>
            <a:gd name="adj2" fmla="val 19800000"/>
            <a:gd name="adj3" fmla="val 4506"/>
          </a:avLst>
        </a:prstGeom>
        <a:solidFill>
          <a:srgbClr val="3C977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521FA49-92A4-4914-ACB6-312C956613CD}">
      <dsp:nvSpPr>
        <dsp:cNvPr id="0" name=""/>
        <dsp:cNvSpPr/>
      </dsp:nvSpPr>
      <dsp:spPr>
        <a:xfrm>
          <a:off x="1056288" y="1900287"/>
          <a:ext cx="1317687" cy="1317687"/>
        </a:xfrm>
        <a:prstGeom prst="ellipse">
          <a:avLst/>
        </a:prstGeom>
        <a:solidFill>
          <a:srgbClr val="83992A">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Garamond" panose="02020404030301010803"/>
              <a:ea typeface="+mn-ea"/>
              <a:cs typeface="+mn-cs"/>
            </a:rPr>
            <a:t>Challenges</a:t>
          </a:r>
          <a:endParaRPr lang="x-none" sz="1600" kern="1200" dirty="0">
            <a:solidFill>
              <a:sysClr val="window" lastClr="FFFFFF"/>
            </a:solidFill>
            <a:latin typeface="Garamond" panose="02020404030301010803"/>
            <a:ea typeface="+mn-ea"/>
            <a:cs typeface="+mn-cs"/>
          </a:endParaRPr>
        </a:p>
      </dsp:txBody>
      <dsp:txXfrm>
        <a:off x="1249259" y="2093258"/>
        <a:ext cx="931745" cy="931745"/>
      </dsp:txXfrm>
    </dsp:sp>
    <dsp:sp modelId="{21A60B81-590A-46AB-9C42-C7D697AB68F5}">
      <dsp:nvSpPr>
        <dsp:cNvPr id="0" name=""/>
        <dsp:cNvSpPr/>
      </dsp:nvSpPr>
      <dsp:spPr>
        <a:xfrm>
          <a:off x="1142416" y="672078"/>
          <a:ext cx="1145431" cy="882321"/>
        </a:xfrm>
        <a:prstGeom prst="ellipse">
          <a:avLst/>
        </a:prstGeom>
        <a:solidFill>
          <a:srgbClr val="3C977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ysClr val="window" lastClr="FFFFFF"/>
              </a:solidFill>
              <a:latin typeface="Garamond" panose="02020404030301010803"/>
              <a:ea typeface="+mn-ea"/>
              <a:cs typeface="+mn-cs"/>
            </a:rPr>
            <a:t>Water demand </a:t>
          </a:r>
          <a:endParaRPr lang="x-none" sz="2000" kern="1200" baseline="0" dirty="0">
            <a:solidFill>
              <a:sysClr val="window" lastClr="FFFFFF"/>
            </a:solidFill>
            <a:latin typeface="Garamond" panose="02020404030301010803"/>
            <a:ea typeface="+mn-ea"/>
            <a:cs typeface="+mn-cs"/>
          </a:endParaRPr>
        </a:p>
      </dsp:txBody>
      <dsp:txXfrm>
        <a:off x="1310160" y="801291"/>
        <a:ext cx="809943" cy="623895"/>
      </dsp:txXfrm>
    </dsp:sp>
    <dsp:sp modelId="{32F4B5B4-1BD2-4BC6-8D86-34135AE6AE62}">
      <dsp:nvSpPr>
        <dsp:cNvPr id="0" name=""/>
        <dsp:cNvSpPr/>
      </dsp:nvSpPr>
      <dsp:spPr>
        <a:xfrm>
          <a:off x="2287091" y="1374995"/>
          <a:ext cx="1360438" cy="922380"/>
        </a:xfrm>
        <a:prstGeom prst="ellipse">
          <a:avLst/>
        </a:prstGeom>
        <a:solidFill>
          <a:srgbClr val="44709D">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Garamond" panose="02020404030301010803"/>
              <a:ea typeface="+mn-ea"/>
              <a:cs typeface="+mn-cs"/>
            </a:rPr>
            <a:t>Sludge management</a:t>
          </a:r>
          <a:endParaRPr lang="x-none" sz="1800" kern="1200" dirty="0">
            <a:solidFill>
              <a:sysClr val="window" lastClr="FFFFFF"/>
            </a:solidFill>
            <a:latin typeface="Garamond" panose="02020404030301010803"/>
            <a:ea typeface="+mn-ea"/>
            <a:cs typeface="+mn-cs"/>
          </a:endParaRPr>
        </a:p>
      </dsp:txBody>
      <dsp:txXfrm>
        <a:off x="2486323" y="1510074"/>
        <a:ext cx="961974" cy="652222"/>
      </dsp:txXfrm>
    </dsp:sp>
    <dsp:sp modelId="{AC95997D-6A5E-41DA-B8B7-43A1BAC5ACC9}">
      <dsp:nvSpPr>
        <dsp:cNvPr id="0" name=""/>
        <dsp:cNvSpPr/>
      </dsp:nvSpPr>
      <dsp:spPr>
        <a:xfrm>
          <a:off x="2428935" y="2664236"/>
          <a:ext cx="1076750" cy="967346"/>
        </a:xfrm>
        <a:prstGeom prst="ellipse">
          <a:avLst/>
        </a:prstGeom>
        <a:solidFill>
          <a:srgbClr val="A23C33">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ysClr val="window" lastClr="FFFFFF"/>
              </a:solidFill>
              <a:latin typeface="Garamond" panose="02020404030301010803"/>
              <a:ea typeface="+mn-ea"/>
              <a:cs typeface="+mn-cs"/>
            </a:rPr>
            <a:t>Emptying cost</a:t>
          </a:r>
          <a:endParaRPr lang="x-none" sz="2000" kern="1200" baseline="0" dirty="0">
            <a:solidFill>
              <a:sysClr val="window" lastClr="FFFFFF"/>
            </a:solidFill>
            <a:latin typeface="Garamond" panose="02020404030301010803"/>
            <a:ea typeface="+mn-ea"/>
            <a:cs typeface="+mn-cs"/>
          </a:endParaRPr>
        </a:p>
      </dsp:txBody>
      <dsp:txXfrm>
        <a:off x="2586621" y="2805901"/>
        <a:ext cx="761378" cy="684016"/>
      </dsp:txXfrm>
    </dsp:sp>
    <dsp:sp modelId="{14FE2BC2-AC40-4857-8950-33DDEF917226}">
      <dsp:nvSpPr>
        <dsp:cNvPr id="0" name=""/>
        <dsp:cNvSpPr/>
      </dsp:nvSpPr>
      <dsp:spPr>
        <a:xfrm>
          <a:off x="872774" y="3438856"/>
          <a:ext cx="1739674" cy="1161397"/>
        </a:xfrm>
        <a:prstGeom prst="ellipse">
          <a:avLst/>
        </a:prstGeom>
        <a:solidFill>
          <a:srgbClr val="D97828">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Garamond" panose="02020404030301010803"/>
              <a:ea typeface="+mn-ea"/>
              <a:cs typeface="+mn-cs"/>
            </a:rPr>
            <a:t>Inadequate designated disposal site for wastewater treatment</a:t>
          </a:r>
          <a:endParaRPr lang="x-none" sz="1200" kern="1200" dirty="0">
            <a:solidFill>
              <a:sysClr val="window" lastClr="FFFFFF"/>
            </a:solidFill>
            <a:latin typeface="Garamond" panose="02020404030301010803"/>
            <a:ea typeface="+mn-ea"/>
            <a:cs typeface="+mn-cs"/>
          </a:endParaRPr>
        </a:p>
      </dsp:txBody>
      <dsp:txXfrm>
        <a:off x="1127543" y="3608939"/>
        <a:ext cx="1230136" cy="821231"/>
      </dsp:txXfrm>
    </dsp:sp>
    <dsp:sp modelId="{936CA642-DA60-4B0C-8205-462F4FB7067D}">
      <dsp:nvSpPr>
        <dsp:cNvPr id="0" name=""/>
        <dsp:cNvSpPr/>
      </dsp:nvSpPr>
      <dsp:spPr>
        <a:xfrm>
          <a:off x="-218529" y="2583217"/>
          <a:ext cx="1362965" cy="1207202"/>
        </a:xfrm>
        <a:prstGeom prst="ellipse">
          <a:avLst/>
        </a:prstGeom>
        <a:solidFill>
          <a:srgbClr val="DEB34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ysClr val="window" lastClr="FFFFFF"/>
              </a:solidFill>
              <a:latin typeface="Garamond" panose="02020404030301010803"/>
              <a:ea typeface="+mn-ea"/>
              <a:cs typeface="+mn-cs"/>
            </a:rPr>
            <a:t>Demand for space</a:t>
          </a:r>
          <a:endParaRPr lang="x-none" sz="2000" kern="1200" baseline="0" dirty="0">
            <a:solidFill>
              <a:sysClr val="window" lastClr="FFFFFF"/>
            </a:solidFill>
            <a:latin typeface="Garamond" panose="02020404030301010803"/>
            <a:ea typeface="+mn-ea"/>
            <a:cs typeface="+mn-cs"/>
          </a:endParaRPr>
        </a:p>
      </dsp:txBody>
      <dsp:txXfrm>
        <a:off x="-18927" y="2760008"/>
        <a:ext cx="963761" cy="853620"/>
      </dsp:txXfrm>
    </dsp:sp>
    <dsp:sp modelId="{92370049-D230-4B91-B69B-76FBD68E32DF}">
      <dsp:nvSpPr>
        <dsp:cNvPr id="0" name=""/>
        <dsp:cNvSpPr/>
      </dsp:nvSpPr>
      <dsp:spPr>
        <a:xfrm>
          <a:off x="-85697" y="1177463"/>
          <a:ext cx="1097301" cy="1081565"/>
        </a:xfrm>
        <a:prstGeom prst="ellipse">
          <a:avLst/>
        </a:prstGeom>
        <a:solidFill>
          <a:srgbClr val="3C977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ysClr val="window" lastClr="FFFFFF"/>
              </a:solidFill>
              <a:latin typeface="Garamond" panose="02020404030301010803"/>
              <a:ea typeface="+mn-ea"/>
              <a:cs typeface="+mn-cs"/>
            </a:rPr>
            <a:t>Adequate supply of</a:t>
          </a:r>
          <a:r>
            <a:rPr lang="en-US" sz="1800" kern="1200" baseline="0" dirty="0">
              <a:solidFill>
                <a:sysClr val="window" lastClr="FFFFFF"/>
              </a:solidFill>
              <a:latin typeface="Garamond" panose="02020404030301010803"/>
              <a:ea typeface="+mn-ea"/>
              <a:cs typeface="+mn-cs"/>
            </a:rPr>
            <a:t> water</a:t>
          </a:r>
          <a:endParaRPr lang="x-none" sz="1800" kern="1200" baseline="0" dirty="0">
            <a:solidFill>
              <a:sysClr val="window" lastClr="FFFFFF"/>
            </a:solidFill>
            <a:latin typeface="Garamond" panose="02020404030301010803"/>
            <a:ea typeface="+mn-ea"/>
            <a:cs typeface="+mn-cs"/>
          </a:endParaRPr>
        </a:p>
      </dsp:txBody>
      <dsp:txXfrm>
        <a:off x="74999" y="1335855"/>
        <a:ext cx="775909" cy="764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C9C7-6F75-4B95-B878-3A42C5C9A278}">
      <dsp:nvSpPr>
        <dsp:cNvPr id="0" name=""/>
        <dsp:cNvSpPr/>
      </dsp:nvSpPr>
      <dsp:spPr>
        <a:xfrm>
          <a:off x="427953" y="710343"/>
          <a:ext cx="2850954" cy="2850954"/>
        </a:xfrm>
        <a:prstGeom prst="blockArc">
          <a:avLst>
            <a:gd name="adj1" fmla="val 10780660"/>
            <a:gd name="adj2" fmla="val 16347073"/>
            <a:gd name="adj3" fmla="val 4640"/>
          </a:avLst>
        </a:prstGeom>
        <a:solidFill>
          <a:schemeClr val="accent3">
            <a:hueOff val="-12328166"/>
            <a:satOff val="12562"/>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73F458-0F21-4703-ABAE-719612AD89B2}">
      <dsp:nvSpPr>
        <dsp:cNvPr id="0" name=""/>
        <dsp:cNvSpPr/>
      </dsp:nvSpPr>
      <dsp:spPr>
        <a:xfrm>
          <a:off x="427975" y="718176"/>
          <a:ext cx="2850954" cy="2850954"/>
        </a:xfrm>
        <a:prstGeom prst="blockArc">
          <a:avLst>
            <a:gd name="adj1" fmla="val 5400000"/>
            <a:gd name="adj2" fmla="val 10800000"/>
            <a:gd name="adj3" fmla="val 4640"/>
          </a:avLst>
        </a:prstGeom>
        <a:solidFill>
          <a:schemeClr val="accent3">
            <a:hueOff val="-8218778"/>
            <a:satOff val="8375"/>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A8BAB2-BA4D-48FD-BB9B-0A5345C87997}">
      <dsp:nvSpPr>
        <dsp:cNvPr id="0" name=""/>
        <dsp:cNvSpPr/>
      </dsp:nvSpPr>
      <dsp:spPr>
        <a:xfrm>
          <a:off x="427975" y="718176"/>
          <a:ext cx="2850954" cy="2850954"/>
        </a:xfrm>
        <a:prstGeom prst="blockArc">
          <a:avLst>
            <a:gd name="adj1" fmla="val 0"/>
            <a:gd name="adj2" fmla="val 5400000"/>
            <a:gd name="adj3" fmla="val 4640"/>
          </a:avLst>
        </a:prstGeom>
        <a:solidFill>
          <a:schemeClr val="accent3">
            <a:hueOff val="-4109389"/>
            <a:satOff val="4187"/>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F6F6EA-C61D-47C9-91ED-67359FA86C37}">
      <dsp:nvSpPr>
        <dsp:cNvPr id="0" name=""/>
        <dsp:cNvSpPr/>
      </dsp:nvSpPr>
      <dsp:spPr>
        <a:xfrm>
          <a:off x="427997" y="710345"/>
          <a:ext cx="2850954" cy="2850954"/>
        </a:xfrm>
        <a:prstGeom prst="blockArc">
          <a:avLst>
            <a:gd name="adj1" fmla="val 16346964"/>
            <a:gd name="adj2" fmla="val 19335"/>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499A7E-3071-4799-86C1-1A1A1988705D}">
      <dsp:nvSpPr>
        <dsp:cNvPr id="0" name=""/>
        <dsp:cNvSpPr/>
      </dsp:nvSpPr>
      <dsp:spPr>
        <a:xfrm>
          <a:off x="1197323" y="1487524"/>
          <a:ext cx="1312259" cy="1312259"/>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Decent housing </a:t>
          </a:r>
          <a:endParaRPr lang="x-none" sz="2200" kern="1200" dirty="0"/>
        </a:p>
      </dsp:txBody>
      <dsp:txXfrm>
        <a:off x="1389499" y="1679700"/>
        <a:ext cx="927907" cy="927907"/>
      </dsp:txXfrm>
    </dsp:sp>
    <dsp:sp modelId="{BF9148DD-611F-4D70-8D84-1D65880EE728}">
      <dsp:nvSpPr>
        <dsp:cNvPr id="0" name=""/>
        <dsp:cNvSpPr/>
      </dsp:nvSpPr>
      <dsp:spPr>
        <a:xfrm>
          <a:off x="1453691" y="285395"/>
          <a:ext cx="918581" cy="918581"/>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Water</a:t>
          </a:r>
          <a:endParaRPr lang="x-none" sz="1200" kern="1200" dirty="0"/>
        </a:p>
      </dsp:txBody>
      <dsp:txXfrm>
        <a:off x="1588214" y="419918"/>
        <a:ext cx="649535" cy="649535"/>
      </dsp:txXfrm>
    </dsp:sp>
    <dsp:sp modelId="{5DD508F5-6BAC-4110-9606-7B3BE2504C2E}">
      <dsp:nvSpPr>
        <dsp:cNvPr id="0" name=""/>
        <dsp:cNvSpPr/>
      </dsp:nvSpPr>
      <dsp:spPr>
        <a:xfrm>
          <a:off x="2786570" y="1684363"/>
          <a:ext cx="918581" cy="918581"/>
        </a:xfrm>
        <a:prstGeom prst="ellipse">
          <a:avLst/>
        </a:prstGeom>
        <a:solidFill>
          <a:schemeClr val="accent3">
            <a:hueOff val="-4109389"/>
            <a:satOff val="4187"/>
            <a:lumOff val="-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Building materials</a:t>
          </a:r>
          <a:endParaRPr lang="x-none" sz="1200" kern="1200" dirty="0"/>
        </a:p>
      </dsp:txBody>
      <dsp:txXfrm>
        <a:off x="2921093" y="1818886"/>
        <a:ext cx="649535" cy="649535"/>
      </dsp:txXfrm>
    </dsp:sp>
    <dsp:sp modelId="{8DEE9D2B-7E31-48AD-A6DE-648B6F4D4DC4}">
      <dsp:nvSpPr>
        <dsp:cNvPr id="0" name=""/>
        <dsp:cNvSpPr/>
      </dsp:nvSpPr>
      <dsp:spPr>
        <a:xfrm>
          <a:off x="1394162" y="3076771"/>
          <a:ext cx="918581" cy="918581"/>
        </a:xfrm>
        <a:prstGeom prst="ellipse">
          <a:avLst/>
        </a:prstGeom>
        <a:solidFill>
          <a:schemeClr val="accent3">
            <a:hueOff val="-8218778"/>
            <a:satOff val="8375"/>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Energy</a:t>
          </a:r>
          <a:endParaRPr lang="x-none" sz="1200" kern="1200" dirty="0"/>
        </a:p>
      </dsp:txBody>
      <dsp:txXfrm>
        <a:off x="1528685" y="3211294"/>
        <a:ext cx="649535" cy="649535"/>
      </dsp:txXfrm>
    </dsp:sp>
    <dsp:sp modelId="{44485EC1-C4FA-4C4B-B9DF-44D91D2000F3}">
      <dsp:nvSpPr>
        <dsp:cNvPr id="0" name=""/>
        <dsp:cNvSpPr/>
      </dsp:nvSpPr>
      <dsp:spPr>
        <a:xfrm>
          <a:off x="1754" y="1684363"/>
          <a:ext cx="918581" cy="918581"/>
        </a:xfrm>
        <a:prstGeom prst="ellipse">
          <a:avLst/>
        </a:prstGeom>
        <a:solidFill>
          <a:schemeClr val="accent3">
            <a:hueOff val="-12328166"/>
            <a:satOff val="12562"/>
            <a:lumOff val="-235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Sanitation</a:t>
          </a:r>
          <a:endParaRPr lang="x-none" sz="1200" kern="1200" dirty="0"/>
        </a:p>
      </dsp:txBody>
      <dsp:txXfrm>
        <a:off x="136277" y="1818886"/>
        <a:ext cx="649535" cy="6495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56BEC-ECA7-4261-88BA-399A6EAEE60D}" type="datetimeFigureOut">
              <a:rPr lang="en-US" smtClean="0"/>
              <a:pPr/>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5E168-8047-405E-9290-D7A7189DF2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Improved latrines (69.7%) require adequate supply of water, good hygienic practices and clear plan on how to manage wastewater when the septic tanks are full especially for those who are using pour flush and pit latrines.</a:t>
            </a:r>
          </a:p>
          <a:p>
            <a:r>
              <a:rPr lang="en-US" dirty="0"/>
              <a:t>  </a:t>
            </a:r>
          </a:p>
          <a:p>
            <a:r>
              <a:rPr lang="en-US" dirty="0"/>
              <a:t>Disposal of wastewater from households is still a challenge due to the cost of emptying, inadequate designated disposal site for wastewater treatment and sludge management.</a:t>
            </a:r>
          </a:p>
          <a:p>
            <a:endParaRPr lang="x-none" dirty="0"/>
          </a:p>
        </p:txBody>
      </p:sp>
      <p:sp>
        <p:nvSpPr>
          <p:cNvPr id="4" name="Slide Number Placeholder 3"/>
          <p:cNvSpPr>
            <a:spLocks noGrp="1"/>
          </p:cNvSpPr>
          <p:nvPr>
            <p:ph type="sldNum" sz="quarter" idx="5"/>
          </p:nvPr>
        </p:nvSpPr>
        <p:spPr/>
        <p:txBody>
          <a:bodyPr/>
          <a:lstStyle/>
          <a:p>
            <a:fld id="{E125E168-8047-405E-9290-D7A7189DF2E9}" type="slidenum">
              <a:rPr lang="en-US" smtClean="0"/>
              <a:pPr/>
              <a:t>3</a:t>
            </a:fld>
            <a:endParaRPr lang="en-US"/>
          </a:p>
        </p:txBody>
      </p:sp>
    </p:spTree>
    <p:extLst>
      <p:ext uri="{BB962C8B-B14F-4D97-AF65-F5344CB8AC3E}">
        <p14:creationId xmlns:p14="http://schemas.microsoft.com/office/powerpoint/2010/main" val="252056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125E168-8047-405E-9290-D7A7189DF2E9}" type="slidenum">
              <a:rPr lang="en-US" smtClean="0"/>
              <a:pPr/>
              <a:t>12</a:t>
            </a:fld>
            <a:endParaRPr lang="en-US"/>
          </a:p>
        </p:txBody>
      </p:sp>
    </p:spTree>
    <p:extLst>
      <p:ext uri="{BB962C8B-B14F-4D97-AF65-F5344CB8AC3E}">
        <p14:creationId xmlns:p14="http://schemas.microsoft.com/office/powerpoint/2010/main" val="747836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DB4A610-EEA1-43B9-93AD-63C0765AB283}" type="slidenum">
              <a:rPr lang="ar-SA"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79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88C9D-3D71-43E3-B55F-1CCB7911DE10}" type="slidenum">
              <a:rPr lang="ar-SA" smtClean="0"/>
              <a:pPr/>
              <a:t>‹#›</a:t>
            </a:fld>
            <a:endParaRPr lang="en-US"/>
          </a:p>
        </p:txBody>
      </p:sp>
    </p:spTree>
    <p:extLst>
      <p:ext uri="{BB962C8B-B14F-4D97-AF65-F5344CB8AC3E}">
        <p14:creationId xmlns:p14="http://schemas.microsoft.com/office/powerpoint/2010/main" val="416215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88C9D-3D71-43E3-B55F-1CCB7911DE10}" type="slidenum">
              <a:rPr lang="ar-SA"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93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88C9D-3D71-43E3-B55F-1CCB7911DE10}" type="slidenum">
              <a:rPr lang="ar-SA"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604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88C9D-3D71-43E3-B55F-1CCB7911DE10}" type="slidenum">
              <a:rPr lang="ar-SA" smtClean="0"/>
              <a:pPr/>
              <a:t>‹#›</a:t>
            </a:fld>
            <a:endParaRPr lang="en-US"/>
          </a:p>
        </p:txBody>
      </p:sp>
    </p:spTree>
    <p:extLst>
      <p:ext uri="{BB962C8B-B14F-4D97-AF65-F5344CB8AC3E}">
        <p14:creationId xmlns:p14="http://schemas.microsoft.com/office/powerpoint/2010/main" val="391563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88C9D-3D71-43E3-B55F-1CCB7911DE10}" type="slidenum">
              <a:rPr lang="ar-SA"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79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88C9D-3D71-43E3-B55F-1CCB7911DE10}" type="slidenum">
              <a:rPr lang="ar-SA"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58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A99AD-CA3B-4946-8E12-253303B62319}" type="slidenum">
              <a:rPr lang="ar-SA"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79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A7B3D-3D38-4D82-900A-7959449F7F4B}" type="slidenum">
              <a:rPr lang="ar-SA"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74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C9B0E-846D-4419-BE43-A223BCF27909}" type="slidenum">
              <a:rPr lang="ar-SA" smtClean="0"/>
              <a:pPr/>
              <a:t>‹#›</a:t>
            </a:fld>
            <a:endParaRPr lang="en-US"/>
          </a:p>
        </p:txBody>
      </p:sp>
    </p:spTree>
    <p:extLst>
      <p:ext uri="{BB962C8B-B14F-4D97-AF65-F5344CB8AC3E}">
        <p14:creationId xmlns:p14="http://schemas.microsoft.com/office/powerpoint/2010/main" val="107711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FF26-9D28-4925-A58E-F3509CE33E9A}" type="slidenum">
              <a:rPr lang="ar-SA"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06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C3984-BB11-4BEF-9AA2-04ED4A9C6513}" type="slidenum">
              <a:rPr lang="ar-SA" smtClean="0"/>
              <a:pPr/>
              <a:t>‹#›</a:t>
            </a:fld>
            <a:endParaRPr lang="en-US"/>
          </a:p>
        </p:txBody>
      </p:sp>
    </p:spTree>
    <p:extLst>
      <p:ext uri="{BB962C8B-B14F-4D97-AF65-F5344CB8AC3E}">
        <p14:creationId xmlns:p14="http://schemas.microsoft.com/office/powerpoint/2010/main" val="404503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8E17D-250C-47EB-9E18-F637D623365A}" type="slidenum">
              <a:rPr lang="ar-SA"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64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6751A-A5B9-4643-8724-6E2B6948F88E}" type="slidenum">
              <a:rPr lang="ar-SA"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34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6BD4D-4B25-4DA4-B049-C40F2B27880B}" type="slidenum">
              <a:rPr lang="ar-SA" smtClean="0"/>
              <a:pPr/>
              <a:t>‹#›</a:t>
            </a:fld>
            <a:endParaRPr lang="en-US"/>
          </a:p>
        </p:txBody>
      </p:sp>
    </p:spTree>
    <p:extLst>
      <p:ext uri="{BB962C8B-B14F-4D97-AF65-F5344CB8AC3E}">
        <p14:creationId xmlns:p14="http://schemas.microsoft.com/office/powerpoint/2010/main" val="33208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DD86A-4E00-40D1-A630-A49DD5AD322D}" type="slidenum">
              <a:rPr lang="ar-SA"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39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6F639-5661-47D0-B1D7-B5AE02F9987A}" type="slidenum">
              <a:rPr lang="ar-SA" smtClean="0"/>
              <a:pPr/>
              <a:t>‹#›</a:t>
            </a:fld>
            <a:endParaRPr lang="en-US"/>
          </a:p>
        </p:txBody>
      </p:sp>
    </p:spTree>
    <p:extLst>
      <p:ext uri="{BB962C8B-B14F-4D97-AF65-F5344CB8AC3E}">
        <p14:creationId xmlns:p14="http://schemas.microsoft.com/office/powerpoint/2010/main" val="21355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988C9D-3D71-43E3-B55F-1CCB7911DE10}" type="slidenum">
              <a:rPr lang="ar-SA" smtClean="0"/>
              <a:pPr/>
              <a:t>‹#›</a:t>
            </a:fld>
            <a:endParaRPr lang="en-US"/>
          </a:p>
        </p:txBody>
      </p:sp>
    </p:spTree>
    <p:extLst>
      <p:ext uri="{BB962C8B-B14F-4D97-AF65-F5344CB8AC3E}">
        <p14:creationId xmlns:p14="http://schemas.microsoft.com/office/powerpoint/2010/main" val="323999260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6800"/>
            <a:ext cx="6934200" cy="2438400"/>
          </a:xfrm>
        </p:spPr>
        <p:txBody>
          <a:bodyPr/>
          <a:lstStyle/>
          <a:p>
            <a:pPr algn="just"/>
            <a:r>
              <a:rPr lang="en-GB" sz="6000" b="1" dirty="0">
                <a:solidFill>
                  <a:srgbClr val="FF0000"/>
                </a:solidFill>
                <a:latin typeface="+mn-lt"/>
              </a:rPr>
              <a:t>Decent housing</a:t>
            </a:r>
            <a:endParaRPr lang="en-US" sz="6000" b="1" dirty="0">
              <a:solidFill>
                <a:srgbClr val="FF0000"/>
              </a:solidFill>
              <a:latin typeface="+mn-lt"/>
            </a:endParaRPr>
          </a:p>
        </p:txBody>
      </p:sp>
      <p:sp>
        <p:nvSpPr>
          <p:cNvPr id="3" name="Subtitle 2"/>
          <p:cNvSpPr>
            <a:spLocks noGrp="1"/>
          </p:cNvSpPr>
          <p:nvPr>
            <p:ph type="subTitle" idx="1"/>
          </p:nvPr>
        </p:nvSpPr>
        <p:spPr>
          <a:xfrm>
            <a:off x="1066800" y="3733800"/>
            <a:ext cx="7620000" cy="2667000"/>
          </a:xfrm>
        </p:spPr>
        <p:txBody>
          <a:bodyPr/>
          <a:lstStyle/>
          <a:p>
            <a:r>
              <a:rPr lang="en-US" sz="2600">
                <a:solidFill>
                  <a:srgbClr val="333399"/>
                </a:solidFill>
              </a:rPr>
              <a:t>Team </a:t>
            </a:r>
            <a:r>
              <a:rPr lang="en-US" sz="2600" dirty="0">
                <a:solidFill>
                  <a:srgbClr val="333399"/>
                </a:solidFill>
              </a:rPr>
              <a:t>Leader: Jacob Kihila (ARU)</a:t>
            </a:r>
          </a:p>
          <a:p>
            <a:r>
              <a:rPr lang="en-US" sz="2400" dirty="0">
                <a:solidFill>
                  <a:srgbClr val="333399"/>
                </a:solidFill>
              </a:rPr>
              <a:t>			</a:t>
            </a:r>
            <a:r>
              <a:rPr lang="en-US" sz="2600" dirty="0">
                <a:solidFill>
                  <a:srgbClr val="333399"/>
                </a:solidFill>
              </a:rPr>
              <a:t>Patrick Willems (KU Leuven)</a:t>
            </a:r>
            <a:r>
              <a:rPr lang="en-US" sz="2600" dirty="0">
                <a:solidFill>
                  <a:schemeClr val="bg2">
                    <a:lumMod val="90000"/>
                    <a:lumOff val="10000"/>
                  </a:schemeClr>
                </a:solidFill>
              </a:rPr>
              <a:t>)</a:t>
            </a:r>
          </a:p>
          <a:p>
            <a:endParaRPr lang="en-US" dirty="0"/>
          </a:p>
        </p:txBody>
      </p:sp>
      <p:pic>
        <p:nvPicPr>
          <p:cNvPr id="4" name="Afbeelding 4"/>
          <p:cNvPicPr/>
          <p:nvPr/>
        </p:nvPicPr>
        <p:blipFill>
          <a:blip r:embed="rId2" cstate="print"/>
          <a:srcRect/>
          <a:stretch>
            <a:fillRect/>
          </a:stretch>
        </p:blipFill>
        <p:spPr bwMode="auto">
          <a:xfrm>
            <a:off x="0" y="6332220"/>
            <a:ext cx="2204085" cy="5257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5766" y="-5862"/>
            <a:ext cx="6799262" cy="533401"/>
          </a:xfrm>
        </p:spPr>
        <p:txBody>
          <a:bodyPr>
            <a:normAutofit fontScale="90000"/>
          </a:bodyPr>
          <a:lstStyle/>
          <a:p>
            <a:r>
              <a:rPr lang="en-US" dirty="0">
                <a:solidFill>
                  <a:srgbClr val="FF0000"/>
                </a:solidFill>
                <a:latin typeface="+mn-lt"/>
              </a:rPr>
              <a:t>Medium-term Impacts</a:t>
            </a:r>
          </a:p>
        </p:txBody>
      </p:sp>
      <p:sp>
        <p:nvSpPr>
          <p:cNvPr id="3" name="Content Placeholder 2"/>
          <p:cNvSpPr>
            <a:spLocks noGrp="1"/>
          </p:cNvSpPr>
          <p:nvPr>
            <p:ph idx="4294967295"/>
          </p:nvPr>
        </p:nvSpPr>
        <p:spPr>
          <a:xfrm>
            <a:off x="876300" y="723900"/>
            <a:ext cx="7391400" cy="5448299"/>
          </a:xfrm>
        </p:spPr>
        <p:txBody>
          <a:bodyPr>
            <a:normAutofit/>
          </a:bodyPr>
          <a:lstStyle/>
          <a:p>
            <a:pPr algn="just"/>
            <a:r>
              <a:rPr lang="en-GB" sz="2600" b="1" dirty="0">
                <a:solidFill>
                  <a:srgbClr val="333399"/>
                </a:solidFill>
              </a:rPr>
              <a:t>Medium-term: </a:t>
            </a:r>
          </a:p>
          <a:p>
            <a:pPr algn="just">
              <a:buFont typeface="Wingdings" panose="05000000000000000000" pitchFamily="2" charset="2"/>
              <a:buChar char="Ø"/>
            </a:pPr>
            <a:r>
              <a:rPr lang="en-GB" sz="2600" dirty="0"/>
              <a:t>Water sources and quality databases created, Cost effective technologies developed, Sanitation business models developed, Sanitation useful products developed, </a:t>
            </a:r>
          </a:p>
          <a:p>
            <a:pPr algn="just">
              <a:buFont typeface="Wingdings" panose="05000000000000000000" pitchFamily="2" charset="2"/>
              <a:buChar char="Ø"/>
            </a:pPr>
            <a:r>
              <a:rPr lang="en-GB" sz="2600" dirty="0"/>
              <a:t>General design principles, guidelines and recommendations for more sustainable material use and specific sustainable building solutions developed.</a:t>
            </a:r>
          </a:p>
          <a:p>
            <a:pPr algn="just"/>
            <a:r>
              <a:rPr lang="en-GB" sz="2600" dirty="0"/>
              <a:t>The </a:t>
            </a:r>
            <a:r>
              <a:rPr lang="en-GB" sz="2600" b="1" dirty="0">
                <a:solidFill>
                  <a:srgbClr val="333399"/>
                </a:solidFill>
              </a:rPr>
              <a:t>expected outcome </a:t>
            </a:r>
            <a:r>
              <a:rPr lang="en-GB" sz="2600" dirty="0"/>
              <a:t>is the uptake of the sustainable energy, water and resource recovery and building  material technologies.</a:t>
            </a:r>
            <a:endParaRPr lang="en-US" sz="26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1095" y="-157162"/>
            <a:ext cx="6799262" cy="619125"/>
          </a:xfrm>
        </p:spPr>
        <p:txBody>
          <a:bodyPr>
            <a:normAutofit fontScale="90000"/>
          </a:bodyPr>
          <a:lstStyle/>
          <a:p>
            <a:r>
              <a:rPr lang="en-US" dirty="0">
                <a:solidFill>
                  <a:srgbClr val="FF0000"/>
                </a:solidFill>
                <a:latin typeface="+mn-lt"/>
              </a:rPr>
              <a:t>Long-term impacts</a:t>
            </a:r>
          </a:p>
        </p:txBody>
      </p:sp>
      <p:sp>
        <p:nvSpPr>
          <p:cNvPr id="3" name="Content Placeholder 2"/>
          <p:cNvSpPr>
            <a:spLocks noGrp="1"/>
          </p:cNvSpPr>
          <p:nvPr>
            <p:ph idx="4294967295"/>
          </p:nvPr>
        </p:nvSpPr>
        <p:spPr>
          <a:xfrm>
            <a:off x="851095" y="838200"/>
            <a:ext cx="7530906" cy="5410200"/>
          </a:xfrm>
        </p:spPr>
        <p:txBody>
          <a:bodyPr>
            <a:normAutofit lnSpcReduction="10000"/>
          </a:bodyPr>
          <a:lstStyle/>
          <a:p>
            <a:pPr algn="just"/>
            <a:r>
              <a:rPr lang="en-GB" sz="2500" dirty="0"/>
              <a:t>Improved </a:t>
            </a:r>
            <a:r>
              <a:rPr lang="en-GB" sz="2500" dirty="0">
                <a:solidFill>
                  <a:srgbClr val="333399"/>
                </a:solidFill>
              </a:rPr>
              <a:t>public health; </a:t>
            </a:r>
            <a:r>
              <a:rPr lang="en-GB" sz="2500" dirty="0"/>
              <a:t>Improved </a:t>
            </a:r>
            <a:r>
              <a:rPr lang="en-GB" sz="2500" dirty="0">
                <a:solidFill>
                  <a:srgbClr val="333399"/>
                </a:solidFill>
              </a:rPr>
              <a:t>community livelihoods and wellbeing; </a:t>
            </a:r>
            <a:r>
              <a:rPr lang="en-GB" sz="2500" dirty="0"/>
              <a:t>Enhanced  </a:t>
            </a:r>
            <a:r>
              <a:rPr lang="en-GB" sz="2500" dirty="0">
                <a:solidFill>
                  <a:srgbClr val="333399"/>
                </a:solidFill>
              </a:rPr>
              <a:t>sustainable resource use </a:t>
            </a:r>
          </a:p>
          <a:p>
            <a:pPr algn="just"/>
            <a:r>
              <a:rPr lang="en-GB" sz="2500" dirty="0"/>
              <a:t>Availability of </a:t>
            </a:r>
            <a:r>
              <a:rPr lang="en-GB" sz="2500" dirty="0">
                <a:solidFill>
                  <a:srgbClr val="333399"/>
                </a:solidFill>
              </a:rPr>
              <a:t>evidence based information for decision making </a:t>
            </a:r>
            <a:r>
              <a:rPr lang="en-GB" sz="2500" dirty="0"/>
              <a:t>on resource recovery, water quality and green infrastructure, sustainable energy systems and sustainable material use by policy makers; </a:t>
            </a:r>
          </a:p>
          <a:p>
            <a:pPr algn="just"/>
            <a:r>
              <a:rPr lang="en-GB" sz="2500" dirty="0"/>
              <a:t>Strengthen ARU’s institutional network</a:t>
            </a:r>
          </a:p>
          <a:p>
            <a:pPr algn="just"/>
            <a:r>
              <a:rPr lang="en-GB" sz="2500" dirty="0"/>
              <a:t>Capacity building (PhD, MSc, Tailor made trainings, short courses)</a:t>
            </a:r>
          </a:p>
          <a:p>
            <a:pPr algn="just"/>
            <a:r>
              <a:rPr lang="en-GB" sz="2500" dirty="0"/>
              <a:t>Dissemination (articles, policy briefs )</a:t>
            </a:r>
          </a:p>
          <a:p>
            <a:pPr algn="just"/>
            <a:r>
              <a:rPr lang="en-GB" sz="2500" dirty="0"/>
              <a:t>Community outreach –technology transfer</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52140-2BA0-4134-A455-3916306B0002}"/>
              </a:ext>
            </a:extLst>
          </p:cNvPr>
          <p:cNvSpPr/>
          <p:nvPr/>
        </p:nvSpPr>
        <p:spPr>
          <a:xfrm>
            <a:off x="457200" y="457200"/>
            <a:ext cx="8153400" cy="5867400"/>
          </a:xfrm>
          <a:prstGeom prst="rect">
            <a:avLst/>
          </a:prstGeom>
          <a:gradFill rotWithShape="1">
            <a:gsLst>
              <a:gs pos="0">
                <a:srgbClr val="3C9770">
                  <a:tint val="60000"/>
                  <a:lumMod val="110000"/>
                </a:srgbClr>
              </a:gs>
              <a:gs pos="100000">
                <a:srgbClr val="3C9770">
                  <a:tint val="82000"/>
                </a:srgbClr>
              </a:gs>
            </a:gsLst>
            <a:lin ang="5400000" scaled="0"/>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4">
                    <a:lumMod val="75000"/>
                  </a:schemeClr>
                </a:solidFill>
                <a:effectLst/>
                <a:uLnTx/>
                <a:uFillTx/>
                <a:latin typeface="Bradley Hand ITC" panose="03070402050302030203" pitchFamily="66" charset="0"/>
                <a:ea typeface="+mn-ea"/>
                <a:cs typeface="+mn-cs"/>
              </a:rPr>
              <a:t>Thank you for your attention</a:t>
            </a:r>
            <a:endParaRPr kumimoji="0" lang="x-none" sz="5400" b="1" i="0" u="none" strike="noStrike" kern="0" cap="none" spc="0" normalizeH="0" baseline="0" noProof="0" dirty="0">
              <a:ln>
                <a:noFill/>
              </a:ln>
              <a:solidFill>
                <a:schemeClr val="accent4">
                  <a:lumMod val="75000"/>
                </a:schemeClr>
              </a:solidFill>
              <a:effectLst/>
              <a:uLnTx/>
              <a:uFillTx/>
              <a:latin typeface="Bradley Hand ITC" panose="03070402050302030203" pitchFamily="66" charset="0"/>
              <a:ea typeface="+mn-ea"/>
              <a:cs typeface="+mn-cs"/>
            </a:endParaRPr>
          </a:p>
        </p:txBody>
      </p:sp>
      <p:pic>
        <p:nvPicPr>
          <p:cNvPr id="3" name="Picture 2">
            <a:extLst>
              <a:ext uri="{FF2B5EF4-FFF2-40B4-BE49-F238E27FC236}">
                <a16:creationId xmlns:a16="http://schemas.microsoft.com/office/drawing/2014/main" id="{A3A47793-EB69-4213-8914-B7690488ED3B}"/>
              </a:ext>
            </a:extLst>
          </p:cNvPr>
          <p:cNvPicPr>
            <a:picLocks noChangeAspect="1"/>
          </p:cNvPicPr>
          <p:nvPr/>
        </p:nvPicPr>
        <p:blipFill>
          <a:blip r:embed="rId3" cstate="print"/>
          <a:stretch>
            <a:fillRect/>
          </a:stretch>
        </p:blipFill>
        <p:spPr>
          <a:xfrm>
            <a:off x="3476625" y="4162425"/>
            <a:ext cx="2114550" cy="2162175"/>
          </a:xfrm>
          <a:prstGeom prst="rect">
            <a:avLst/>
          </a:prstGeom>
        </p:spPr>
      </p:pic>
    </p:spTree>
    <p:extLst>
      <p:ext uri="{BB962C8B-B14F-4D97-AF65-F5344CB8AC3E}">
        <p14:creationId xmlns:p14="http://schemas.microsoft.com/office/powerpoint/2010/main" val="334919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990600"/>
            <a:ext cx="8153400" cy="3810000"/>
          </a:xfrm>
        </p:spPr>
        <p:txBody>
          <a:bodyPr>
            <a:normAutofit fontScale="90000"/>
          </a:bodyPr>
          <a:lstStyle/>
          <a:p>
            <a:r>
              <a:rPr lang="en-GB" sz="4400" b="1" dirty="0">
                <a:solidFill>
                  <a:srgbClr val="FF0000"/>
                </a:solidFill>
                <a:latin typeface="+mn-lt"/>
              </a:rPr>
              <a:t>Decent Housing:</a:t>
            </a:r>
            <a:br>
              <a:rPr lang="en-GB" sz="4400" b="1" dirty="0">
                <a:solidFill>
                  <a:srgbClr val="FF0000"/>
                </a:solidFill>
                <a:latin typeface="+mn-lt"/>
              </a:rPr>
            </a:br>
            <a:br>
              <a:rPr lang="en-GB" sz="4400" b="1" dirty="0">
                <a:solidFill>
                  <a:srgbClr val="FF0000"/>
                </a:solidFill>
                <a:latin typeface="+mn-lt"/>
              </a:rPr>
            </a:br>
            <a:r>
              <a:rPr lang="en-GB" sz="4400" b="1" dirty="0">
                <a:solidFill>
                  <a:srgbClr val="333399"/>
                </a:solidFill>
                <a:latin typeface="+mn-lt"/>
              </a:rPr>
              <a:t>Towards improved urban water supply and sustainable sanitation resource recovery, energy and materials uses</a:t>
            </a:r>
            <a:endParaRPr lang="en-US" dirty="0">
              <a:solidFill>
                <a:srgbClr val="333399"/>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3581" y="-152400"/>
            <a:ext cx="6799262" cy="685800"/>
          </a:xfrm>
        </p:spPr>
        <p:txBody>
          <a:bodyPr>
            <a:normAutofit fontScale="90000"/>
          </a:bodyPr>
          <a:lstStyle/>
          <a:p>
            <a:r>
              <a:rPr lang="en-US" dirty="0">
                <a:solidFill>
                  <a:srgbClr val="FF0000"/>
                </a:solidFill>
                <a:latin typeface="+mn-lt"/>
              </a:rPr>
              <a:t>Context analysis</a:t>
            </a:r>
          </a:p>
        </p:txBody>
      </p:sp>
      <p:sp>
        <p:nvSpPr>
          <p:cNvPr id="3" name="Content Placeholder 2"/>
          <p:cNvSpPr>
            <a:spLocks noGrp="1"/>
          </p:cNvSpPr>
          <p:nvPr>
            <p:ph idx="4294967295"/>
          </p:nvPr>
        </p:nvSpPr>
        <p:spPr>
          <a:xfrm>
            <a:off x="152400" y="609600"/>
            <a:ext cx="4648200" cy="3746695"/>
          </a:xfrm>
        </p:spPr>
        <p:txBody>
          <a:bodyPr>
            <a:noAutofit/>
          </a:bodyPr>
          <a:lstStyle/>
          <a:p>
            <a:pPr algn="just"/>
            <a:r>
              <a:rPr lang="en-GB" sz="2000" b="1" dirty="0"/>
              <a:t>Sanitation</a:t>
            </a:r>
          </a:p>
          <a:p>
            <a:pPr lvl="1" algn="just">
              <a:buFont typeface="Wingdings" panose="05000000000000000000" pitchFamily="2" charset="2"/>
              <a:buChar char="Ø"/>
            </a:pPr>
            <a:r>
              <a:rPr lang="en-GB" b="1" dirty="0">
                <a:solidFill>
                  <a:srgbClr val="333399"/>
                </a:solidFill>
              </a:rPr>
              <a:t>62.75%</a:t>
            </a:r>
            <a:r>
              <a:rPr lang="en-GB" dirty="0">
                <a:solidFill>
                  <a:srgbClr val="333399"/>
                </a:solidFill>
              </a:rPr>
              <a:t> </a:t>
            </a:r>
            <a:r>
              <a:rPr lang="en-GB" dirty="0"/>
              <a:t>of households are using </a:t>
            </a:r>
            <a:r>
              <a:rPr lang="en-GB" b="1" dirty="0">
                <a:solidFill>
                  <a:srgbClr val="333399"/>
                </a:solidFill>
              </a:rPr>
              <a:t>improved latrines and only 13% connected to sewerage</a:t>
            </a:r>
          </a:p>
          <a:p>
            <a:pPr lvl="1" algn="just">
              <a:buFont typeface="Wingdings" panose="05000000000000000000" pitchFamily="2" charset="2"/>
              <a:buChar char="Ø"/>
            </a:pPr>
            <a:r>
              <a:rPr lang="en-GB" b="1" dirty="0">
                <a:solidFill>
                  <a:srgbClr val="333399"/>
                </a:solidFill>
              </a:rPr>
              <a:t>22.85% </a:t>
            </a:r>
            <a:r>
              <a:rPr lang="en-GB" dirty="0"/>
              <a:t>have </a:t>
            </a:r>
            <a:r>
              <a:rPr lang="en-GB" b="1" dirty="0">
                <a:solidFill>
                  <a:srgbClr val="333399"/>
                </a:solidFill>
              </a:rPr>
              <a:t>hand washing facilities </a:t>
            </a:r>
          </a:p>
          <a:p>
            <a:pPr lvl="1" algn="just">
              <a:buFont typeface="Wingdings" panose="05000000000000000000" pitchFamily="2" charset="2"/>
              <a:buChar char="Ø"/>
            </a:pPr>
            <a:r>
              <a:rPr lang="en-GB" b="1" dirty="0">
                <a:solidFill>
                  <a:srgbClr val="333399"/>
                </a:solidFill>
              </a:rPr>
              <a:t>30.67%</a:t>
            </a:r>
            <a:r>
              <a:rPr lang="en-GB" dirty="0"/>
              <a:t> treat their </a:t>
            </a:r>
            <a:r>
              <a:rPr lang="en-GB" b="1" dirty="0">
                <a:solidFill>
                  <a:srgbClr val="333399"/>
                </a:solidFill>
              </a:rPr>
              <a:t>drinking water </a:t>
            </a:r>
            <a:r>
              <a:rPr lang="en-GB" dirty="0"/>
              <a:t>(NSMIS, 2019)</a:t>
            </a:r>
          </a:p>
          <a:p>
            <a:pPr lvl="1" algn="just">
              <a:buFont typeface="Wingdings" panose="05000000000000000000" pitchFamily="2" charset="2"/>
              <a:buChar char="Ø"/>
            </a:pPr>
            <a:r>
              <a:rPr lang="en-US" dirty="0"/>
              <a:t>Dar es Salaam </a:t>
            </a:r>
            <a:r>
              <a:rPr lang="en-US" b="1" dirty="0">
                <a:solidFill>
                  <a:srgbClr val="333399"/>
                </a:solidFill>
              </a:rPr>
              <a:t>generates 4,161 </a:t>
            </a:r>
            <a:r>
              <a:rPr lang="en-US" b="1" dirty="0" err="1">
                <a:solidFill>
                  <a:srgbClr val="333399"/>
                </a:solidFill>
              </a:rPr>
              <a:t>tonnes</a:t>
            </a:r>
            <a:r>
              <a:rPr lang="en-US" b="1" dirty="0">
                <a:solidFill>
                  <a:srgbClr val="333399"/>
                </a:solidFill>
              </a:rPr>
              <a:t> of solid waste </a:t>
            </a:r>
            <a:r>
              <a:rPr lang="en-US" dirty="0"/>
              <a:t>per day. Out of these, </a:t>
            </a:r>
            <a:r>
              <a:rPr lang="en-US" b="1" dirty="0">
                <a:solidFill>
                  <a:srgbClr val="333399"/>
                </a:solidFill>
              </a:rPr>
              <a:t>37%</a:t>
            </a:r>
            <a:r>
              <a:rPr lang="en-US" dirty="0"/>
              <a:t> (1,533 </a:t>
            </a:r>
            <a:r>
              <a:rPr lang="en-US" dirty="0" err="1"/>
              <a:t>tonnes</a:t>
            </a:r>
            <a:r>
              <a:rPr lang="en-US" dirty="0"/>
              <a:t>) is collected and less than </a:t>
            </a:r>
            <a:r>
              <a:rPr lang="en-US" b="1" dirty="0">
                <a:solidFill>
                  <a:srgbClr val="333399"/>
                </a:solidFill>
              </a:rPr>
              <a:t>200 </a:t>
            </a:r>
            <a:r>
              <a:rPr lang="en-US" b="1" dirty="0" err="1">
                <a:solidFill>
                  <a:srgbClr val="333399"/>
                </a:solidFill>
              </a:rPr>
              <a:t>tonnes</a:t>
            </a:r>
            <a:r>
              <a:rPr lang="en-US" b="1" dirty="0">
                <a:solidFill>
                  <a:srgbClr val="333399"/>
                </a:solidFill>
              </a:rPr>
              <a:t> </a:t>
            </a:r>
            <a:r>
              <a:rPr lang="en-US" dirty="0"/>
              <a:t>per day </a:t>
            </a:r>
            <a:r>
              <a:rPr lang="en-US" b="1" dirty="0">
                <a:solidFill>
                  <a:srgbClr val="333399"/>
                </a:solidFill>
              </a:rPr>
              <a:t>are recycled</a:t>
            </a:r>
          </a:p>
          <a:p>
            <a:pPr lvl="1" algn="just">
              <a:buFont typeface="Wingdings" panose="05000000000000000000" pitchFamily="2" charset="2"/>
              <a:buChar char="Ø"/>
            </a:pPr>
            <a:r>
              <a:rPr lang="en-US" b="1" dirty="0">
                <a:solidFill>
                  <a:srgbClr val="333399"/>
                </a:solidFill>
              </a:rPr>
              <a:t>Energy access still a challenge</a:t>
            </a:r>
          </a:p>
          <a:p>
            <a:pPr lvl="1" algn="just">
              <a:buFont typeface="Wingdings" panose="05000000000000000000" pitchFamily="2" charset="2"/>
              <a:buChar char="Ø"/>
            </a:pPr>
            <a:r>
              <a:rPr lang="en-US" b="1" dirty="0">
                <a:solidFill>
                  <a:srgbClr val="333399"/>
                </a:solidFill>
              </a:rPr>
              <a:t>Demand for sustainable materials is increasing with urbanization</a:t>
            </a:r>
          </a:p>
          <a:p>
            <a:pPr lvl="1" algn="just">
              <a:buFont typeface="Wingdings" panose="05000000000000000000" pitchFamily="2" charset="2"/>
              <a:buChar char="Ø"/>
            </a:pPr>
            <a:endParaRPr lang="en-GB" sz="2200" dirty="0"/>
          </a:p>
        </p:txBody>
      </p:sp>
      <p:graphicFrame>
        <p:nvGraphicFramePr>
          <p:cNvPr id="5" name="Content Placeholder 4">
            <a:extLst>
              <a:ext uri="{FF2B5EF4-FFF2-40B4-BE49-F238E27FC236}">
                <a16:creationId xmlns:a16="http://schemas.microsoft.com/office/drawing/2014/main" id="{5FDF8E3A-417B-476B-8104-D35D818C57EE}"/>
              </a:ext>
            </a:extLst>
          </p:cNvPr>
          <p:cNvGraphicFramePr>
            <a:graphicFrameLocks/>
          </p:cNvGraphicFramePr>
          <p:nvPr>
            <p:extLst>
              <p:ext uri="{D42A27DB-BD31-4B8C-83A1-F6EECF244321}">
                <p14:modId xmlns:p14="http://schemas.microsoft.com/office/powerpoint/2010/main" val="4269216015"/>
              </p:ext>
            </p:extLst>
          </p:nvPr>
        </p:nvGraphicFramePr>
        <p:xfrm>
          <a:off x="5105400" y="838200"/>
          <a:ext cx="3429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7772400" cy="990600"/>
          </a:xfrm>
        </p:spPr>
        <p:txBody>
          <a:bodyPr/>
          <a:lstStyle/>
          <a:p>
            <a:r>
              <a:rPr lang="en-US" dirty="0">
                <a:solidFill>
                  <a:srgbClr val="FF0000"/>
                </a:solidFill>
                <a:latin typeface="+mn-lt"/>
              </a:rPr>
              <a:t>Project objectives</a:t>
            </a:r>
          </a:p>
        </p:txBody>
      </p:sp>
      <p:sp>
        <p:nvSpPr>
          <p:cNvPr id="3" name="Content Placeholder 2"/>
          <p:cNvSpPr>
            <a:spLocks noGrp="1"/>
          </p:cNvSpPr>
          <p:nvPr>
            <p:ph idx="4294967295"/>
          </p:nvPr>
        </p:nvSpPr>
        <p:spPr>
          <a:xfrm>
            <a:off x="609600" y="685800"/>
            <a:ext cx="7924800" cy="5638800"/>
          </a:xfrm>
        </p:spPr>
        <p:txBody>
          <a:bodyPr/>
          <a:lstStyle/>
          <a:p>
            <a:pPr lvl="0" algn="just"/>
            <a:r>
              <a:rPr lang="en-GB" sz="2400" dirty="0"/>
              <a:t>To contribute towards improved urban water supply and sustainable sanitation resource recovery, energy and materials uses for decent housing. </a:t>
            </a:r>
          </a:p>
          <a:p>
            <a:pPr lvl="0" algn="just"/>
            <a:endParaRPr lang="en-GB" sz="2400" dirty="0"/>
          </a:p>
          <a:p>
            <a:pPr lvl="0" algn="just"/>
            <a:r>
              <a:rPr lang="en-GB" sz="2400" dirty="0"/>
              <a:t>This will be achieved through research, training and societal engagement in issues related to;</a:t>
            </a:r>
          </a:p>
          <a:p>
            <a:pPr marL="971550" lvl="1" indent="-514350" algn="just">
              <a:buFont typeface="+mj-lt"/>
              <a:buAutoNum type="romanLcPeriod"/>
            </a:pPr>
            <a:r>
              <a:rPr lang="en-GB" sz="2200" dirty="0">
                <a:solidFill>
                  <a:srgbClr val="333399"/>
                </a:solidFill>
              </a:rPr>
              <a:t>access to clean and safe water </a:t>
            </a:r>
          </a:p>
          <a:p>
            <a:pPr marL="971550" lvl="1" indent="-514350" algn="just">
              <a:buFont typeface="+mj-lt"/>
              <a:buAutoNum type="romanLcPeriod"/>
            </a:pPr>
            <a:r>
              <a:rPr lang="en-GB" sz="2200" dirty="0">
                <a:solidFill>
                  <a:srgbClr val="333399"/>
                </a:solidFill>
              </a:rPr>
              <a:t>improved sanitation and enhanced resources recovery from solid wastes and wastewater </a:t>
            </a:r>
          </a:p>
          <a:p>
            <a:pPr marL="971550" lvl="1" indent="-514350" algn="just">
              <a:buFont typeface="+mj-lt"/>
              <a:buAutoNum type="romanLcPeriod"/>
            </a:pPr>
            <a:r>
              <a:rPr lang="en-GB" sz="2200" dirty="0">
                <a:solidFill>
                  <a:srgbClr val="333399"/>
                </a:solidFill>
              </a:rPr>
              <a:t>deployment of off-grid/mini-grid electrification through renewable energy and </a:t>
            </a:r>
          </a:p>
          <a:p>
            <a:pPr marL="971550" lvl="1" indent="-514350" algn="just">
              <a:buFont typeface="+mj-lt"/>
              <a:buAutoNum type="romanLcPeriod"/>
            </a:pPr>
            <a:r>
              <a:rPr lang="en-GB" sz="2200" dirty="0">
                <a:solidFill>
                  <a:srgbClr val="333399"/>
                </a:solidFill>
              </a:rPr>
              <a:t>use of potential sustainable building materials</a:t>
            </a:r>
            <a:r>
              <a:rPr lang="en-GB" sz="2200" dirty="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EA4184D-3C7C-4F67-9303-D4B344F0528B}"/>
              </a:ext>
            </a:extLst>
          </p:cNvPr>
          <p:cNvGraphicFramePr/>
          <p:nvPr>
            <p:extLst>
              <p:ext uri="{D42A27DB-BD31-4B8C-83A1-F6EECF244321}">
                <p14:modId xmlns:p14="http://schemas.microsoft.com/office/powerpoint/2010/main" val="3295384338"/>
              </p:ext>
            </p:extLst>
          </p:nvPr>
        </p:nvGraphicFramePr>
        <p:xfrm>
          <a:off x="609600" y="894292"/>
          <a:ext cx="3706906" cy="4287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CB60F7D-A1BD-4014-B75F-26694752AB8E}"/>
              </a:ext>
            </a:extLst>
          </p:cNvPr>
          <p:cNvSpPr/>
          <p:nvPr/>
        </p:nvSpPr>
        <p:spPr>
          <a:xfrm>
            <a:off x="609600" y="0"/>
            <a:ext cx="8077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Project thematic areas</a:t>
            </a:r>
            <a:endParaRPr lang="x-none" sz="3200" b="1" dirty="0">
              <a:solidFill>
                <a:srgbClr val="C00000"/>
              </a:solidFill>
            </a:endParaRPr>
          </a:p>
        </p:txBody>
      </p:sp>
      <p:pic>
        <p:nvPicPr>
          <p:cNvPr id="6" name="Picture 3">
            <a:extLst>
              <a:ext uri="{FF2B5EF4-FFF2-40B4-BE49-F238E27FC236}">
                <a16:creationId xmlns:a16="http://schemas.microsoft.com/office/drawing/2014/main" id="{229F16FD-BC96-45E5-A816-C7745DD65A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3762" y="925777"/>
            <a:ext cx="1760565" cy="177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9">
            <a:extLst>
              <a:ext uri="{FF2B5EF4-FFF2-40B4-BE49-F238E27FC236}">
                <a16:creationId xmlns:a16="http://schemas.microsoft.com/office/drawing/2014/main" id="{487C9BF3-6DE6-4831-8CF6-F5B5D18385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4753" y="3886200"/>
            <a:ext cx="1772708" cy="177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ANARI&amp;#39;s Contribution To Delivery Of The Sustainable Development Goals (SDGs)  – CANARI">
            <a:extLst>
              <a:ext uri="{FF2B5EF4-FFF2-40B4-BE49-F238E27FC236}">
                <a16:creationId xmlns:a16="http://schemas.microsoft.com/office/drawing/2014/main" id="{386858A6-2135-46FD-AF9A-B8C47AE2E42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7470" y="3886200"/>
            <a:ext cx="1823276" cy="177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Goal 5—Achieving Gender Equality and Empowering Women and Girls: Is SDG 5  Missing Something? | United Nations">
            <a:extLst>
              <a:ext uri="{FF2B5EF4-FFF2-40B4-BE49-F238E27FC236}">
                <a16:creationId xmlns:a16="http://schemas.microsoft.com/office/drawing/2014/main" id="{C3A697ED-4090-4692-8C3D-305C554802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71527" y="925777"/>
            <a:ext cx="1772708" cy="17727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E1CC102-3506-4B85-9E17-4D1ADF1FD94A}"/>
              </a:ext>
            </a:extLst>
          </p:cNvPr>
          <p:cNvSpPr/>
          <p:nvPr/>
        </p:nvSpPr>
        <p:spPr>
          <a:xfrm>
            <a:off x="4572000" y="667871"/>
            <a:ext cx="3962400" cy="5395306"/>
          </a:xfrm>
          <a:prstGeom prst="roundRect">
            <a:avLst/>
          </a:prstGeom>
          <a:noFill/>
          <a:ln w="920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a16="http://schemas.microsoft.com/office/drawing/2014/main" id="{0E4751AB-2547-421F-95DA-D578F357E7B6}"/>
              </a:ext>
            </a:extLst>
          </p:cNvPr>
          <p:cNvSpPr/>
          <p:nvPr/>
        </p:nvSpPr>
        <p:spPr>
          <a:xfrm>
            <a:off x="5562600" y="3124200"/>
            <a:ext cx="2133600" cy="475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4">
                    <a:lumMod val="75000"/>
                  </a:schemeClr>
                </a:solidFill>
              </a:rPr>
              <a:t>SDGs</a:t>
            </a:r>
            <a:endParaRPr lang="x-none" sz="3600" b="1" dirty="0">
              <a:solidFill>
                <a:schemeClr val="accent4">
                  <a:lumMod val="75000"/>
                </a:schemeClr>
              </a:solidFill>
            </a:endParaRPr>
          </a:p>
        </p:txBody>
      </p:sp>
      <p:cxnSp>
        <p:nvCxnSpPr>
          <p:cNvPr id="11" name="Connector: Curved 10">
            <a:extLst>
              <a:ext uri="{FF2B5EF4-FFF2-40B4-BE49-F238E27FC236}">
                <a16:creationId xmlns:a16="http://schemas.microsoft.com/office/drawing/2014/main" id="{C7AB379A-BAEF-4459-A1CA-C944F864D56B}"/>
              </a:ext>
            </a:extLst>
          </p:cNvPr>
          <p:cNvCxnSpPr>
            <a:cxnSpLocks/>
          </p:cNvCxnSpPr>
          <p:nvPr/>
        </p:nvCxnSpPr>
        <p:spPr>
          <a:xfrm rot="16200000" flipH="1">
            <a:off x="3414357" y="3977042"/>
            <a:ext cx="1143000" cy="961315"/>
          </a:xfrm>
          <a:prstGeom prst="curvedConnector3">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BBB8F9AA-4276-4998-AFA1-F6B3A7AC5C29}"/>
              </a:ext>
            </a:extLst>
          </p:cNvPr>
          <p:cNvCxnSpPr/>
          <p:nvPr/>
        </p:nvCxnSpPr>
        <p:spPr>
          <a:xfrm flipV="1">
            <a:off x="3352800" y="1371600"/>
            <a:ext cx="1219200" cy="609600"/>
          </a:xfrm>
          <a:prstGeom prst="curvedConnector3">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5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mn-lt"/>
              </a:rPr>
              <a:t>Access to clean and safe water</a:t>
            </a:r>
          </a:p>
        </p:txBody>
      </p:sp>
      <p:sp>
        <p:nvSpPr>
          <p:cNvPr id="3" name="Content Placeholder 2"/>
          <p:cNvSpPr>
            <a:spLocks noGrp="1"/>
          </p:cNvSpPr>
          <p:nvPr>
            <p:ph idx="1"/>
          </p:nvPr>
        </p:nvSpPr>
        <p:spPr>
          <a:xfrm>
            <a:off x="1176864" y="2490135"/>
            <a:ext cx="7052735" cy="3834465"/>
          </a:xfrm>
        </p:spPr>
        <p:txBody>
          <a:bodyPr/>
          <a:lstStyle/>
          <a:p>
            <a:pPr algn="just"/>
            <a:r>
              <a:rPr lang="en-GB" dirty="0"/>
              <a:t>Techniques for </a:t>
            </a:r>
            <a:r>
              <a:rPr lang="en-GB" dirty="0">
                <a:solidFill>
                  <a:srgbClr val="333399"/>
                </a:solidFill>
              </a:rPr>
              <a:t>harvesting</a:t>
            </a:r>
            <a:r>
              <a:rPr lang="en-GB" dirty="0"/>
              <a:t>, </a:t>
            </a:r>
            <a:r>
              <a:rPr lang="en-GB" dirty="0">
                <a:solidFill>
                  <a:srgbClr val="333399"/>
                </a:solidFill>
              </a:rPr>
              <a:t>conservation strategies </a:t>
            </a:r>
            <a:r>
              <a:rPr lang="en-GB" dirty="0"/>
              <a:t>and </a:t>
            </a:r>
            <a:r>
              <a:rPr lang="en-GB" dirty="0">
                <a:solidFill>
                  <a:srgbClr val="333399"/>
                </a:solidFill>
              </a:rPr>
              <a:t>water quality improvement </a:t>
            </a:r>
            <a:r>
              <a:rPr lang="en-GB" dirty="0"/>
              <a:t>options will be investigated under this area. </a:t>
            </a:r>
          </a:p>
          <a:p>
            <a:pPr algn="just"/>
            <a:endParaRPr lang="en-GB" dirty="0"/>
          </a:p>
          <a:p>
            <a:pPr algn="just"/>
            <a:r>
              <a:rPr lang="en-GB" dirty="0"/>
              <a:t>Investigation of </a:t>
            </a:r>
            <a:r>
              <a:rPr lang="en-GB" dirty="0">
                <a:solidFill>
                  <a:srgbClr val="333399"/>
                </a:solidFill>
              </a:rPr>
              <a:t>alternative water sources and quality surveys</a:t>
            </a:r>
            <a:r>
              <a:rPr lang="en-GB" dirty="0"/>
              <a:t>, exploration of the potential and techniques for rain water harvesting will be carried-out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solidFill>
                  <a:srgbClr val="FF0000"/>
                </a:solidFill>
                <a:latin typeface="+mn-lt"/>
              </a:rPr>
              <a:t>Improved sanitation and enhanced resources recovery</a:t>
            </a:r>
            <a:endParaRPr lang="en-US" dirty="0">
              <a:solidFill>
                <a:srgbClr val="FF0000"/>
              </a:solidFill>
              <a:latin typeface="+mn-lt"/>
            </a:endParaRPr>
          </a:p>
        </p:txBody>
      </p:sp>
      <p:sp>
        <p:nvSpPr>
          <p:cNvPr id="3" name="Content Placeholder 2"/>
          <p:cNvSpPr>
            <a:spLocks noGrp="1"/>
          </p:cNvSpPr>
          <p:nvPr>
            <p:ph idx="1"/>
          </p:nvPr>
        </p:nvSpPr>
        <p:spPr>
          <a:xfrm>
            <a:off x="1176864" y="2490135"/>
            <a:ext cx="7281335" cy="3444997"/>
          </a:xfrm>
        </p:spPr>
        <p:txBody>
          <a:bodyPr>
            <a:normAutofit/>
          </a:bodyPr>
          <a:lstStyle/>
          <a:p>
            <a:pPr algn="just"/>
            <a:r>
              <a:rPr lang="en-GB" dirty="0"/>
              <a:t>The project will undertake </a:t>
            </a:r>
            <a:r>
              <a:rPr lang="en-GB" dirty="0">
                <a:solidFill>
                  <a:srgbClr val="333399"/>
                </a:solidFill>
              </a:rPr>
              <a:t>mapping of different types of wastes that have potential for resource recovery</a:t>
            </a:r>
          </a:p>
          <a:p>
            <a:pPr algn="just"/>
            <a:r>
              <a:rPr lang="en-GB" dirty="0"/>
              <a:t>Laboratory and pilot scale experiments on optimal generation of sanitation products using various waste-</a:t>
            </a:r>
            <a:r>
              <a:rPr lang="en-GB" dirty="0" err="1"/>
              <a:t>feacal</a:t>
            </a:r>
            <a:r>
              <a:rPr lang="en-GB" dirty="0"/>
              <a:t> sludge mixes for optimal </a:t>
            </a:r>
            <a:r>
              <a:rPr lang="en-GB" dirty="0">
                <a:solidFill>
                  <a:srgbClr val="333399"/>
                </a:solidFill>
              </a:rPr>
              <a:t>biogas</a:t>
            </a:r>
            <a:r>
              <a:rPr lang="en-GB" dirty="0"/>
              <a:t> generation, </a:t>
            </a:r>
            <a:r>
              <a:rPr lang="en-GB" dirty="0">
                <a:solidFill>
                  <a:srgbClr val="333399"/>
                </a:solidFill>
              </a:rPr>
              <a:t>briquettes and fertilizer</a:t>
            </a:r>
          </a:p>
          <a:p>
            <a:pPr algn="just"/>
            <a:r>
              <a:rPr lang="en-GB" dirty="0">
                <a:solidFill>
                  <a:srgbClr val="333399"/>
                </a:solidFill>
              </a:rPr>
              <a:t>T</a:t>
            </a:r>
            <a:r>
              <a:rPr lang="en-GB" dirty="0"/>
              <a:t>echno-economic evaluations (with artificial intelligence) and development of strategies for the scale up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a:solidFill>
                  <a:srgbClr val="FF0000"/>
                </a:solidFill>
                <a:latin typeface="+mn-lt"/>
              </a:rPr>
              <a:t>Electrification through renewable energy</a:t>
            </a:r>
            <a:endParaRPr lang="en-US" sz="3800" dirty="0">
              <a:solidFill>
                <a:srgbClr val="FF0000"/>
              </a:solidFill>
              <a:latin typeface="+mn-lt"/>
            </a:endParaRPr>
          </a:p>
        </p:txBody>
      </p:sp>
      <p:sp>
        <p:nvSpPr>
          <p:cNvPr id="3" name="Content Placeholder 2"/>
          <p:cNvSpPr>
            <a:spLocks noGrp="1"/>
          </p:cNvSpPr>
          <p:nvPr>
            <p:ph idx="1"/>
          </p:nvPr>
        </p:nvSpPr>
        <p:spPr>
          <a:xfrm>
            <a:off x="685800" y="2219204"/>
            <a:ext cx="7772400" cy="4486396"/>
          </a:xfrm>
        </p:spPr>
        <p:txBody>
          <a:bodyPr>
            <a:normAutofit/>
          </a:bodyPr>
          <a:lstStyle/>
          <a:p>
            <a:pPr algn="just"/>
            <a:r>
              <a:rPr lang="en-GB" dirty="0"/>
              <a:t>Exploration of the </a:t>
            </a:r>
            <a:r>
              <a:rPr lang="en-GB" dirty="0">
                <a:solidFill>
                  <a:srgbClr val="333399"/>
                </a:solidFill>
              </a:rPr>
              <a:t>potential renewable energies, testing the technologies</a:t>
            </a:r>
            <a:r>
              <a:rPr lang="en-GB" dirty="0"/>
              <a:t> via mini grid approach. </a:t>
            </a:r>
          </a:p>
          <a:p>
            <a:pPr algn="just"/>
            <a:r>
              <a:rPr lang="en-GB" dirty="0"/>
              <a:t>Investigation on </a:t>
            </a:r>
            <a:r>
              <a:rPr lang="en-GB" dirty="0">
                <a:solidFill>
                  <a:srgbClr val="333399"/>
                </a:solidFill>
              </a:rPr>
              <a:t>applications such as solar energy </a:t>
            </a:r>
            <a:r>
              <a:rPr lang="en-GB" dirty="0"/>
              <a:t>(photovoltaics and solar heating), windmills and biogas production will be done.</a:t>
            </a:r>
          </a:p>
          <a:p>
            <a:pPr algn="just"/>
            <a:r>
              <a:rPr lang="en-GB" dirty="0"/>
              <a:t>Options/ways to </a:t>
            </a:r>
            <a:r>
              <a:rPr lang="en-GB" dirty="0">
                <a:solidFill>
                  <a:srgbClr val="333399"/>
                </a:solidFill>
              </a:rPr>
              <a:t>integrate renewable energy systems </a:t>
            </a:r>
            <a:r>
              <a:rPr lang="en-GB" dirty="0"/>
              <a:t>with water, sanitation will be sought.</a:t>
            </a:r>
          </a:p>
          <a:p>
            <a:pPr algn="just"/>
            <a:r>
              <a:rPr lang="en-GB" dirty="0">
                <a:solidFill>
                  <a:srgbClr val="333399"/>
                </a:solidFill>
              </a:rPr>
              <a:t>Strategies for scale up of the technologies </a:t>
            </a:r>
            <a:r>
              <a:rPr lang="en-GB" dirty="0"/>
              <a:t>and </a:t>
            </a:r>
            <a:r>
              <a:rPr lang="en-GB" dirty="0">
                <a:solidFill>
                  <a:srgbClr val="333399"/>
                </a:solidFill>
              </a:rPr>
              <a:t>for building the capacity of communities on renewable energy </a:t>
            </a:r>
            <a:r>
              <a:rPr lang="en-GB" dirty="0"/>
              <a:t>will be investigate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srgbClr val="FF0000"/>
                </a:solidFill>
                <a:latin typeface="+mn-lt"/>
              </a:rPr>
              <a:t>Sustainable building materials</a:t>
            </a:r>
            <a:endParaRPr lang="en-US" dirty="0">
              <a:solidFill>
                <a:srgbClr val="FF0000"/>
              </a:solidFill>
              <a:latin typeface="+mn-lt"/>
            </a:endParaRPr>
          </a:p>
        </p:txBody>
      </p:sp>
      <p:sp>
        <p:nvSpPr>
          <p:cNvPr id="3" name="Content Placeholder 2"/>
          <p:cNvSpPr>
            <a:spLocks noGrp="1"/>
          </p:cNvSpPr>
          <p:nvPr>
            <p:ph idx="1"/>
          </p:nvPr>
        </p:nvSpPr>
        <p:spPr>
          <a:xfrm>
            <a:off x="1066800" y="2497666"/>
            <a:ext cx="7281335" cy="3444997"/>
          </a:xfrm>
        </p:spPr>
        <p:txBody>
          <a:bodyPr/>
          <a:lstStyle/>
          <a:p>
            <a:pPr algn="just"/>
            <a:r>
              <a:rPr lang="en-GB" dirty="0"/>
              <a:t>An </a:t>
            </a:r>
            <a:r>
              <a:rPr lang="en-GB" dirty="0">
                <a:solidFill>
                  <a:srgbClr val="333399"/>
                </a:solidFill>
              </a:rPr>
              <a:t>inventory of existing material flows will be made in order to critically reflect on the environmental impact </a:t>
            </a:r>
            <a:r>
              <a:rPr lang="en-GB" dirty="0"/>
              <a:t>and to detect potential improvements or alternatives for lower impact construction</a:t>
            </a:r>
          </a:p>
          <a:p>
            <a:pPr algn="just"/>
            <a:endParaRPr lang="en-GB" dirty="0"/>
          </a:p>
          <a:p>
            <a:pPr algn="just"/>
            <a:r>
              <a:rPr lang="en-GB" dirty="0"/>
              <a:t>Research on </a:t>
            </a:r>
            <a:r>
              <a:rPr lang="en-GB" dirty="0">
                <a:solidFill>
                  <a:srgbClr val="333399"/>
                </a:solidFill>
              </a:rPr>
              <a:t>alternative building materials </a:t>
            </a:r>
            <a:r>
              <a:rPr lang="en-GB" dirty="0"/>
              <a:t>such as from waste</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582C26B18E74DA6F52D6C657F8B79" ma:contentTypeVersion="13" ma:contentTypeDescription="Een nieuw document maken." ma:contentTypeScope="" ma:versionID="d13f1d156c688e843a4ce1a195fa361a">
  <xsd:schema xmlns:xsd="http://www.w3.org/2001/XMLSchema" xmlns:xs="http://www.w3.org/2001/XMLSchema" xmlns:p="http://schemas.microsoft.com/office/2006/metadata/properties" xmlns:ns2="2a951082-c592-4248-a879-50761f1225b6" xmlns:ns3="ad3986a9-4da0-4a52-bd94-fb9ef1922257" targetNamespace="http://schemas.microsoft.com/office/2006/metadata/properties" ma:root="true" ma:fieldsID="17b74a81d1a6f66a31f86f67016228c1" ns2:_="" ns3:_="">
    <xsd:import namespace="2a951082-c592-4248-a879-50761f1225b6"/>
    <xsd:import namespace="ad3986a9-4da0-4a52-bd94-fb9ef19222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51082-c592-4248-a879-50761f122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3986a9-4da0-4a52-bd94-fb9ef192225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5FD587-B627-4E3A-A384-6549B0ACC545}"/>
</file>

<file path=customXml/itemProps2.xml><?xml version="1.0" encoding="utf-8"?>
<ds:datastoreItem xmlns:ds="http://schemas.openxmlformats.org/officeDocument/2006/customXml" ds:itemID="{7CB1F9B1-BB2C-4756-8EA6-5F42000E16A2}"/>
</file>

<file path=customXml/itemProps3.xml><?xml version="1.0" encoding="utf-8"?>
<ds:datastoreItem xmlns:ds="http://schemas.openxmlformats.org/officeDocument/2006/customXml" ds:itemID="{1B314DB0-FB95-43A7-86A6-24595B73FE74}"/>
</file>

<file path=docProps/app.xml><?xml version="1.0" encoding="utf-8"?>
<Properties xmlns="http://schemas.openxmlformats.org/officeDocument/2006/extended-properties" xmlns:vt="http://schemas.openxmlformats.org/officeDocument/2006/docPropsVTypes">
  <Template>Organic</Template>
  <TotalTime>8326</TotalTime>
  <Words>664</Words>
  <Application>Microsoft Office PowerPoint</Application>
  <PresentationFormat>On-screen Show (4:3)</PresentationFormat>
  <Paragraphs>69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Bradley Hand ITC</vt:lpstr>
      <vt:lpstr>Calibri</vt:lpstr>
      <vt:lpstr>Garamond</vt:lpstr>
      <vt:lpstr>Times New Roman</vt:lpstr>
      <vt:lpstr>Wingdings</vt:lpstr>
      <vt:lpstr>Organic</vt:lpstr>
      <vt:lpstr>Decent housing</vt:lpstr>
      <vt:lpstr>Decent Housing:  Towards improved urban water supply and sustainable sanitation resource recovery, energy and materials uses</vt:lpstr>
      <vt:lpstr>Context analysis</vt:lpstr>
      <vt:lpstr>Project objectives</vt:lpstr>
      <vt:lpstr>PowerPoint Presentation</vt:lpstr>
      <vt:lpstr>Access to clean and safe water</vt:lpstr>
      <vt:lpstr>Improved sanitation and enhanced resources recovery</vt:lpstr>
      <vt:lpstr>Electrification through renewable energy</vt:lpstr>
      <vt:lpstr>Sustainable building materials</vt:lpstr>
      <vt:lpstr>Medium-term Impacts</vt:lpstr>
      <vt:lpstr>Long-term impacts</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8.7 Freshwater/saltwater interaction in coastal aquifers</dc:title>
  <dc:creator>shaibani</dc:creator>
  <cp:lastModifiedBy> </cp:lastModifiedBy>
  <cp:revision>508</cp:revision>
  <dcterms:created xsi:type="dcterms:W3CDTF">2003-12-05T15:58:41Z</dcterms:created>
  <dcterms:modified xsi:type="dcterms:W3CDTF">2021-09-28T07:14:24Z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0x010100A9A582C26B18E74DA6F52D6C657F8B79</vt:lpwstr>
  </property>
</Properties>
</file>